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57" r:id="rId3"/>
    <p:sldId id="274" r:id="rId4"/>
    <p:sldId id="377" r:id="rId5"/>
    <p:sldId id="275" r:id="rId6"/>
    <p:sldId id="352" r:id="rId7"/>
    <p:sldId id="353" r:id="rId8"/>
    <p:sldId id="342" r:id="rId9"/>
    <p:sldId id="343" r:id="rId10"/>
    <p:sldId id="355" r:id="rId11"/>
    <p:sldId id="354" r:id="rId12"/>
    <p:sldId id="356" r:id="rId13"/>
    <p:sldId id="318" r:id="rId14"/>
    <p:sldId id="329" r:id="rId15"/>
    <p:sldId id="330" r:id="rId16"/>
    <p:sldId id="337" r:id="rId17"/>
    <p:sldId id="339" r:id="rId18"/>
    <p:sldId id="340" r:id="rId19"/>
    <p:sldId id="341" r:id="rId20"/>
    <p:sldId id="305" r:id="rId21"/>
    <p:sldId id="344" r:id="rId22"/>
    <p:sldId id="345" r:id="rId23"/>
    <p:sldId id="348" r:id="rId24"/>
    <p:sldId id="346" r:id="rId25"/>
    <p:sldId id="347" r:id="rId26"/>
    <p:sldId id="349" r:id="rId27"/>
    <p:sldId id="350" r:id="rId28"/>
    <p:sldId id="351" r:id="rId29"/>
    <p:sldId id="358" r:id="rId30"/>
  </p:sldIdLst>
  <p:sldSz cx="9144000" cy="6858000" type="screen4x3"/>
  <p:notesSz cx="6797675" cy="9926638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9A"/>
    <a:srgbClr val="01A79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DD62FE-F1CE-4F06-9A1C-AD9505398CAD}" v="2" dt="2024-02-14T07:25:51.5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7" autoAdjust="0"/>
    <p:restoredTop sz="94718" autoAdjust="0"/>
  </p:normalViewPr>
  <p:slideViewPr>
    <p:cSldViewPr>
      <p:cViewPr varScale="1">
        <p:scale>
          <a:sx n="81" d="100"/>
          <a:sy n="81" d="100"/>
        </p:scale>
        <p:origin x="148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Testoni" userId="e15fe8de-91b0-4a12-8413-80d00c0ecc03" providerId="ADAL" clId="{3689E05B-8C2B-4C2D-841A-38C99D45479E}"/>
    <pc:docChg chg="undo custSel addSld modSld">
      <pc:chgData name="Laura Testoni" userId="e15fe8de-91b0-4a12-8413-80d00c0ecc03" providerId="ADAL" clId="{3689E05B-8C2B-4C2D-841A-38C99D45479E}" dt="2023-02-13T08:40:03.547" v="191" actId="113"/>
      <pc:docMkLst>
        <pc:docMk/>
      </pc:docMkLst>
      <pc:sldChg chg="modSp mod">
        <pc:chgData name="Laura Testoni" userId="e15fe8de-91b0-4a12-8413-80d00c0ecc03" providerId="ADAL" clId="{3689E05B-8C2B-4C2D-841A-38C99D45479E}" dt="2023-02-13T08:28:00.272" v="74" actId="14100"/>
        <pc:sldMkLst>
          <pc:docMk/>
          <pc:sldMk cId="0" sldId="274"/>
        </pc:sldMkLst>
        <pc:spChg chg="mod">
          <ac:chgData name="Laura Testoni" userId="e15fe8de-91b0-4a12-8413-80d00c0ecc03" providerId="ADAL" clId="{3689E05B-8C2B-4C2D-841A-38C99D45479E}" dt="2023-02-13T08:28:00.272" v="74" actId="14100"/>
          <ac:spMkLst>
            <pc:docMk/>
            <pc:sldMk cId="0" sldId="274"/>
            <ac:spMk id="7171" creationId="{E5BB64FE-5818-2D62-3D0F-FE901B2B5BED}"/>
          </ac:spMkLst>
        </pc:spChg>
      </pc:sldChg>
      <pc:sldChg chg="addSp delSp modSp mod">
        <pc:chgData name="Laura Testoni" userId="e15fe8de-91b0-4a12-8413-80d00c0ecc03" providerId="ADAL" clId="{3689E05B-8C2B-4C2D-841A-38C99D45479E}" dt="2023-02-13T08:37:37.894" v="190" actId="14100"/>
        <pc:sldMkLst>
          <pc:docMk/>
          <pc:sldMk cId="0" sldId="275"/>
        </pc:sldMkLst>
        <pc:spChg chg="add mod">
          <ac:chgData name="Laura Testoni" userId="e15fe8de-91b0-4a12-8413-80d00c0ecc03" providerId="ADAL" clId="{3689E05B-8C2B-4C2D-841A-38C99D45479E}" dt="2023-02-13T08:36:51.349" v="182" actId="122"/>
          <ac:spMkLst>
            <pc:docMk/>
            <pc:sldMk cId="0" sldId="275"/>
            <ac:spMk id="2" creationId="{9CB93EA7-F72F-916B-FE92-EF7D1F8A4941}"/>
          </ac:spMkLst>
        </pc:spChg>
        <pc:spChg chg="del">
          <ac:chgData name="Laura Testoni" userId="e15fe8de-91b0-4a12-8413-80d00c0ecc03" providerId="ADAL" clId="{3689E05B-8C2B-4C2D-841A-38C99D45479E}" dt="2023-02-13T08:31:21.651" v="88" actId="21"/>
          <ac:spMkLst>
            <pc:docMk/>
            <pc:sldMk cId="0" sldId="275"/>
            <ac:spMk id="8194" creationId="{42BD9678-3010-6B57-10F3-BC911FEAA459}"/>
          </ac:spMkLst>
        </pc:spChg>
        <pc:spChg chg="mod">
          <ac:chgData name="Laura Testoni" userId="e15fe8de-91b0-4a12-8413-80d00c0ecc03" providerId="ADAL" clId="{3689E05B-8C2B-4C2D-841A-38C99D45479E}" dt="2023-02-13T08:35:03.515" v="130" actId="1076"/>
          <ac:spMkLst>
            <pc:docMk/>
            <pc:sldMk cId="0" sldId="275"/>
            <ac:spMk id="8195" creationId="{1BF1ADB1-BF6C-4398-46D7-0B34283E76C1}"/>
          </ac:spMkLst>
        </pc:spChg>
        <pc:spChg chg="mod">
          <ac:chgData name="Laura Testoni" userId="e15fe8de-91b0-4a12-8413-80d00c0ecc03" providerId="ADAL" clId="{3689E05B-8C2B-4C2D-841A-38C99D45479E}" dt="2023-02-13T08:36:59.503" v="183" actId="1076"/>
          <ac:spMkLst>
            <pc:docMk/>
            <pc:sldMk cId="0" sldId="275"/>
            <ac:spMk id="8197" creationId="{D63A305D-723F-1E27-53CD-CDAAC666674A}"/>
          </ac:spMkLst>
        </pc:spChg>
        <pc:spChg chg="mod">
          <ac:chgData name="Laura Testoni" userId="e15fe8de-91b0-4a12-8413-80d00c0ecc03" providerId="ADAL" clId="{3689E05B-8C2B-4C2D-841A-38C99D45479E}" dt="2023-02-13T08:37:37.894" v="190" actId="14100"/>
          <ac:spMkLst>
            <pc:docMk/>
            <pc:sldMk cId="0" sldId="275"/>
            <ac:spMk id="8199" creationId="{087C1B00-E474-40FA-A08F-6AC0C1118538}"/>
          </ac:spMkLst>
        </pc:spChg>
        <pc:picChg chg="mod">
          <ac:chgData name="Laura Testoni" userId="e15fe8de-91b0-4a12-8413-80d00c0ecc03" providerId="ADAL" clId="{3689E05B-8C2B-4C2D-841A-38C99D45479E}" dt="2023-02-13T08:37:26.906" v="188" actId="1076"/>
          <ac:picMkLst>
            <pc:docMk/>
            <pc:sldMk cId="0" sldId="275"/>
            <ac:picMk id="8198" creationId="{6F5961DE-6B25-A7CF-43ED-32A8AF970EE4}"/>
          </ac:picMkLst>
        </pc:picChg>
      </pc:sldChg>
      <pc:sldChg chg="modSp mod">
        <pc:chgData name="Laura Testoni" userId="e15fe8de-91b0-4a12-8413-80d00c0ecc03" providerId="ADAL" clId="{3689E05B-8C2B-4C2D-841A-38C99D45479E}" dt="2023-02-13T08:40:03.547" v="191" actId="113"/>
        <pc:sldMkLst>
          <pc:docMk/>
          <pc:sldMk cId="0" sldId="342"/>
        </pc:sldMkLst>
        <pc:spChg chg="mod">
          <ac:chgData name="Laura Testoni" userId="e15fe8de-91b0-4a12-8413-80d00c0ecc03" providerId="ADAL" clId="{3689E05B-8C2B-4C2D-841A-38C99D45479E}" dt="2023-02-13T08:40:03.547" v="191" actId="113"/>
          <ac:spMkLst>
            <pc:docMk/>
            <pc:sldMk cId="0" sldId="342"/>
            <ac:spMk id="12291" creationId="{357E847C-FE55-FC19-B14B-B25AEE00A04C}"/>
          </ac:spMkLst>
        </pc:spChg>
      </pc:sldChg>
      <pc:sldChg chg="addSp delSp modSp add mod">
        <pc:chgData name="Laura Testoni" userId="e15fe8de-91b0-4a12-8413-80d00c0ecc03" providerId="ADAL" clId="{3689E05B-8C2B-4C2D-841A-38C99D45479E}" dt="2023-02-13T08:34:26.503" v="125" actId="14100"/>
        <pc:sldMkLst>
          <pc:docMk/>
          <pc:sldMk cId="501608058" sldId="377"/>
        </pc:sldMkLst>
        <pc:spChg chg="del">
          <ac:chgData name="Laura Testoni" userId="e15fe8de-91b0-4a12-8413-80d00c0ecc03" providerId="ADAL" clId="{3689E05B-8C2B-4C2D-841A-38C99D45479E}" dt="2023-02-13T08:30:54.429" v="86" actId="478"/>
          <ac:spMkLst>
            <pc:docMk/>
            <pc:sldMk cId="501608058" sldId="377"/>
            <ac:spMk id="3" creationId="{5AA4D3C2-B156-A2D5-F256-B86EF1E54551}"/>
          </ac:spMkLst>
        </pc:spChg>
        <pc:spChg chg="add mod">
          <ac:chgData name="Laura Testoni" userId="e15fe8de-91b0-4a12-8413-80d00c0ecc03" providerId="ADAL" clId="{3689E05B-8C2B-4C2D-841A-38C99D45479E}" dt="2023-02-13T08:34:26.503" v="125" actId="14100"/>
          <ac:spMkLst>
            <pc:docMk/>
            <pc:sldMk cId="501608058" sldId="377"/>
            <ac:spMk id="5" creationId="{E1212BD6-60AB-A2DB-7086-B75235C98443}"/>
          </ac:spMkLst>
        </pc:spChg>
        <pc:spChg chg="del mod">
          <ac:chgData name="Laura Testoni" userId="e15fe8de-91b0-4a12-8413-80d00c0ecc03" providerId="ADAL" clId="{3689E05B-8C2B-4C2D-841A-38C99D45479E}" dt="2023-02-13T08:30:17.803" v="80" actId="478"/>
          <ac:spMkLst>
            <pc:docMk/>
            <pc:sldMk cId="501608058" sldId="377"/>
            <ac:spMk id="9" creationId="{A2147820-6651-793F-A17A-F04F92B9D758}"/>
          </ac:spMkLst>
        </pc:spChg>
        <pc:spChg chg="add mod">
          <ac:chgData name="Laura Testoni" userId="e15fe8de-91b0-4a12-8413-80d00c0ecc03" providerId="ADAL" clId="{3689E05B-8C2B-4C2D-841A-38C99D45479E}" dt="2023-02-13T08:31:29.255" v="90" actId="1076"/>
          <ac:spMkLst>
            <pc:docMk/>
            <pc:sldMk cId="501608058" sldId="377"/>
            <ac:spMk id="10" creationId="{5B99DC2A-BBC2-6615-697F-DA1C02C548BF}"/>
          </ac:spMkLst>
        </pc:spChg>
        <pc:spChg chg="del">
          <ac:chgData name="Laura Testoni" userId="e15fe8de-91b0-4a12-8413-80d00c0ecc03" providerId="ADAL" clId="{3689E05B-8C2B-4C2D-841A-38C99D45479E}" dt="2023-02-13T08:31:11.787" v="87" actId="478"/>
          <ac:spMkLst>
            <pc:docMk/>
            <pc:sldMk cId="501608058" sldId="377"/>
            <ac:spMk id="12" creationId="{BCFAE516-C02F-A52D-159A-11BF75BD1C48}"/>
          </ac:spMkLst>
        </pc:spChg>
        <pc:spChg chg="add mod">
          <ac:chgData name="Laura Testoni" userId="e15fe8de-91b0-4a12-8413-80d00c0ecc03" providerId="ADAL" clId="{3689E05B-8C2B-4C2D-841A-38C99D45479E}" dt="2023-02-13T08:34:17.597" v="124" actId="1076"/>
          <ac:spMkLst>
            <pc:docMk/>
            <pc:sldMk cId="501608058" sldId="377"/>
            <ac:spMk id="13" creationId="{B78EF3A5-9C46-6F60-A0C3-76C275CE7662}"/>
          </ac:spMkLst>
        </pc:spChg>
        <pc:picChg chg="mod">
          <ac:chgData name="Laura Testoni" userId="e15fe8de-91b0-4a12-8413-80d00c0ecc03" providerId="ADAL" clId="{3689E05B-8C2B-4C2D-841A-38C99D45479E}" dt="2023-02-13T08:29:59.362" v="76" actId="1076"/>
          <ac:picMkLst>
            <pc:docMk/>
            <pc:sldMk cId="501608058" sldId="377"/>
            <ac:picMk id="6" creationId="{ACF1C599-D6BA-1150-16D3-9A10B29C4D98}"/>
          </ac:picMkLst>
        </pc:picChg>
        <pc:picChg chg="mod">
          <ac:chgData name="Laura Testoni" userId="e15fe8de-91b0-4a12-8413-80d00c0ecc03" providerId="ADAL" clId="{3689E05B-8C2B-4C2D-841A-38C99D45479E}" dt="2023-02-13T08:30:06.509" v="77" actId="1076"/>
          <ac:picMkLst>
            <pc:docMk/>
            <pc:sldMk cId="501608058" sldId="377"/>
            <ac:picMk id="8" creationId="{B7E94AD0-51C2-4F4D-26A5-E7350F17EBD7}"/>
          </ac:picMkLst>
        </pc:picChg>
        <pc:cxnChg chg="mod">
          <ac:chgData name="Laura Testoni" userId="e15fe8de-91b0-4a12-8413-80d00c0ecc03" providerId="ADAL" clId="{3689E05B-8C2B-4C2D-841A-38C99D45479E}" dt="2023-02-13T08:30:46.370" v="85" actId="14100"/>
          <ac:cxnSpMkLst>
            <pc:docMk/>
            <pc:sldMk cId="501608058" sldId="377"/>
            <ac:cxnSpMk id="11" creationId="{985F5BA1-C94B-3B7F-CAE8-895D77D4A41B}"/>
          </ac:cxnSpMkLst>
        </pc:cxnChg>
      </pc:sldChg>
    </pc:docChg>
  </pc:docChgLst>
  <pc:docChgLst>
    <pc:chgData name="Laura Testoni" userId="e15fe8de-91b0-4a12-8413-80d00c0ecc03" providerId="ADAL" clId="{62DD62FE-F1CE-4F06-9A1C-AD9505398CAD}"/>
    <pc:docChg chg="modSld">
      <pc:chgData name="Laura Testoni" userId="e15fe8de-91b0-4a12-8413-80d00c0ecc03" providerId="ADAL" clId="{62DD62FE-F1CE-4F06-9A1C-AD9505398CAD}" dt="2024-02-14T07:25:51.509" v="58" actId="1076"/>
      <pc:docMkLst>
        <pc:docMk/>
      </pc:docMkLst>
      <pc:sldChg chg="modSp mod">
        <pc:chgData name="Laura Testoni" userId="e15fe8de-91b0-4a12-8413-80d00c0ecc03" providerId="ADAL" clId="{62DD62FE-F1CE-4F06-9A1C-AD9505398CAD}" dt="2024-02-14T07:25:07.136" v="52" actId="20577"/>
        <pc:sldMkLst>
          <pc:docMk/>
          <pc:sldMk cId="0" sldId="256"/>
        </pc:sldMkLst>
        <pc:spChg chg="mod">
          <ac:chgData name="Laura Testoni" userId="e15fe8de-91b0-4a12-8413-80d00c0ecc03" providerId="ADAL" clId="{62DD62FE-F1CE-4F06-9A1C-AD9505398CAD}" dt="2024-02-14T07:25:07.136" v="52" actId="20577"/>
          <ac:spMkLst>
            <pc:docMk/>
            <pc:sldMk cId="0" sldId="256"/>
            <ac:spMk id="5" creationId="{944E2DF4-2B44-394E-90F8-A849844B9A21}"/>
          </ac:spMkLst>
        </pc:spChg>
        <pc:spChg chg="mod">
          <ac:chgData name="Laura Testoni" userId="e15fe8de-91b0-4a12-8413-80d00c0ecc03" providerId="ADAL" clId="{62DD62FE-F1CE-4F06-9A1C-AD9505398CAD}" dt="2024-02-14T07:24:46.040" v="7" actId="20577"/>
          <ac:spMkLst>
            <pc:docMk/>
            <pc:sldMk cId="0" sldId="256"/>
            <ac:spMk id="4101" creationId="{4F85D3CB-A3DD-2047-233E-35094511B295}"/>
          </ac:spMkLst>
        </pc:spChg>
      </pc:sldChg>
      <pc:sldChg chg="modSp mod">
        <pc:chgData name="Laura Testoni" userId="e15fe8de-91b0-4a12-8413-80d00c0ecc03" providerId="ADAL" clId="{62DD62FE-F1CE-4F06-9A1C-AD9505398CAD}" dt="2024-02-14T07:25:51.509" v="58" actId="1076"/>
        <pc:sldMkLst>
          <pc:docMk/>
          <pc:sldMk cId="501608058" sldId="377"/>
        </pc:sldMkLst>
        <pc:spChg chg="mod">
          <ac:chgData name="Laura Testoni" userId="e15fe8de-91b0-4a12-8413-80d00c0ecc03" providerId="ADAL" clId="{62DD62FE-F1CE-4F06-9A1C-AD9505398CAD}" dt="2024-02-14T07:25:48.394" v="57" actId="1076"/>
          <ac:spMkLst>
            <pc:docMk/>
            <pc:sldMk cId="501608058" sldId="377"/>
            <ac:spMk id="10" creationId="{5B99DC2A-BBC2-6615-697F-DA1C02C548BF}"/>
          </ac:spMkLst>
        </pc:spChg>
        <pc:spChg chg="mod">
          <ac:chgData name="Laura Testoni" userId="e15fe8de-91b0-4a12-8413-80d00c0ecc03" providerId="ADAL" clId="{62DD62FE-F1CE-4F06-9A1C-AD9505398CAD}" dt="2024-02-14T07:25:51.509" v="58" actId="1076"/>
          <ac:spMkLst>
            <pc:docMk/>
            <pc:sldMk cId="501608058" sldId="377"/>
            <ac:spMk id="13" creationId="{B78EF3A5-9C46-6F60-A0C3-76C275CE766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C6A45EE-9006-C463-228D-F658AA0C54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29A765B-5CBB-D239-5CDE-E08416297DB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37A9D1E-E8A1-4207-AA4D-45A9003A595B}" type="datetimeFigureOut">
              <a:rPr lang="it-IT"/>
              <a:pPr>
                <a:defRPr/>
              </a:pPr>
              <a:t>14/02/2024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62F7EFD-F93A-3B3B-B227-E53C3ADB424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B90C77E-A6BE-EC99-F134-2D5705585C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E4E8370-F9F2-4A29-AC3B-82455F13AA5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493CEB6B-12FD-0C47-4023-25197C213B9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7170F3EA-E5F6-264A-27E5-8C8E2861063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23108228-114D-DF99-BF4A-FBAC2080A42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48EB66D5-AB53-DE26-215C-99CF6EFD170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/>
              <a:t>Fare clic per modificare gli stili del testo dello schema</a:t>
            </a:r>
          </a:p>
          <a:p>
            <a:pPr lvl="1"/>
            <a:r>
              <a:rPr lang="it-IT" altLang="it-IT" noProof="0"/>
              <a:t>Secondo livello</a:t>
            </a:r>
          </a:p>
          <a:p>
            <a:pPr lvl="2"/>
            <a:r>
              <a:rPr lang="it-IT" altLang="it-IT" noProof="0"/>
              <a:t>Terzo livello</a:t>
            </a:r>
          </a:p>
          <a:p>
            <a:pPr lvl="3"/>
            <a:r>
              <a:rPr lang="it-IT" altLang="it-IT" noProof="0"/>
              <a:t>Quarto livello</a:t>
            </a:r>
          </a:p>
          <a:p>
            <a:pPr lvl="4"/>
            <a:r>
              <a:rPr lang="it-IT" altLang="it-IT" noProof="0"/>
              <a:t>Quinto livello</a:t>
            </a:r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715214E9-87B7-B2E9-C7BC-44F237E9452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8439" name="Rectangle 7">
            <a:extLst>
              <a:ext uri="{FF2B5EF4-FFF2-40B4-BE49-F238E27FC236}">
                <a16:creationId xmlns:a16="http://schemas.microsoft.com/office/drawing/2014/main" id="{F80A6659-73E5-3F58-860A-E178A26616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55AED44-7F3C-463C-BD64-CABCC96B8E4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immagine diapositiva 1">
            <a:extLst>
              <a:ext uri="{FF2B5EF4-FFF2-40B4-BE49-F238E27FC236}">
                <a16:creationId xmlns:a16="http://schemas.microsoft.com/office/drawing/2014/main" id="{747889E2-1597-D6B7-25CC-7B25E3BC85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Segnaposto note 2">
            <a:extLst>
              <a:ext uri="{FF2B5EF4-FFF2-40B4-BE49-F238E27FC236}">
                <a16:creationId xmlns:a16="http://schemas.microsoft.com/office/drawing/2014/main" id="{6B08B834-D1F7-47F9-B10F-52FC799C92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Segnaposto numero diapositiva 3">
            <a:extLst>
              <a:ext uri="{FF2B5EF4-FFF2-40B4-BE49-F238E27FC236}">
                <a16:creationId xmlns:a16="http://schemas.microsoft.com/office/drawing/2014/main" id="{2231CB8E-608A-B646-E792-ECD1CDAD62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47E2E3D-92E9-4EEE-9E0F-E631417AB3AB}" type="slidenum">
              <a:rPr lang="it-IT" altLang="en-US" smtClean="0"/>
              <a:pPr/>
              <a:t>1</a:t>
            </a:fld>
            <a:endParaRPr lang="it-IT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immagine diapositiva 1">
            <a:extLst>
              <a:ext uri="{FF2B5EF4-FFF2-40B4-BE49-F238E27FC236}">
                <a16:creationId xmlns:a16="http://schemas.microsoft.com/office/drawing/2014/main" id="{5A049BD7-2D75-D968-70EE-50AF44CF79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Segnaposto note 2">
            <a:extLst>
              <a:ext uri="{FF2B5EF4-FFF2-40B4-BE49-F238E27FC236}">
                <a16:creationId xmlns:a16="http://schemas.microsoft.com/office/drawing/2014/main" id="{FDE01DEE-492A-8456-0AF7-9814DAB7A7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t>BMC insieme di riviste open access pubblicate dall’editore springer</a:t>
            </a:r>
          </a:p>
          <a:p>
            <a:endParaRPr lang="en-GB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Segnaposto numero diapositiva 3">
            <a:extLst>
              <a:ext uri="{FF2B5EF4-FFF2-40B4-BE49-F238E27FC236}">
                <a16:creationId xmlns:a16="http://schemas.microsoft.com/office/drawing/2014/main" id="{1A4829BA-4E5C-A409-75D9-774C2D756F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B177A85-6633-4176-B392-B1EF828DF4C7}" type="slidenum">
              <a:rPr lang="it-IT" altLang="it-IT" smtClean="0"/>
              <a:pPr/>
              <a:t>6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immagine diapositiva 1">
            <a:extLst>
              <a:ext uri="{FF2B5EF4-FFF2-40B4-BE49-F238E27FC236}">
                <a16:creationId xmlns:a16="http://schemas.microsoft.com/office/drawing/2014/main" id="{E8A5BA71-C0E4-EA51-254C-685EBB424E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Segnaposto note 2">
            <a:extLst>
              <a:ext uri="{FF2B5EF4-FFF2-40B4-BE49-F238E27FC236}">
                <a16:creationId xmlns:a16="http://schemas.microsoft.com/office/drawing/2014/main" id="{16E25912-1484-A0F8-71CB-E986DDCAD5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8" name="Segnaposto numero diapositiva 3">
            <a:extLst>
              <a:ext uri="{FF2B5EF4-FFF2-40B4-BE49-F238E27FC236}">
                <a16:creationId xmlns:a16="http://schemas.microsoft.com/office/drawing/2014/main" id="{48AFFDE8-1BD5-A710-85C6-147655E0B404}"/>
              </a:ext>
            </a:extLst>
          </p:cNvPr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1880645-7645-424F-B7A2-80F3BA3637E6}" type="slidenum">
              <a:rPr lang="it-IT" altLang="it-IT"/>
              <a:pPr algn="r" eaLnBrk="1" hangingPunct="1">
                <a:spcBef>
                  <a:spcPct val="0"/>
                </a:spcBef>
              </a:pPr>
              <a:t>16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immagine diapositiva 1">
            <a:extLst>
              <a:ext uri="{FF2B5EF4-FFF2-40B4-BE49-F238E27FC236}">
                <a16:creationId xmlns:a16="http://schemas.microsoft.com/office/drawing/2014/main" id="{8336C357-8316-8952-5D50-C12E648D13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Segnaposto note 2">
            <a:extLst>
              <a:ext uri="{FF2B5EF4-FFF2-40B4-BE49-F238E27FC236}">
                <a16:creationId xmlns:a16="http://schemas.microsoft.com/office/drawing/2014/main" id="{6C6F2DE2-89C1-8F7E-15BD-A8A665FFB6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6" name="Segnaposto numero diapositiva 3">
            <a:extLst>
              <a:ext uri="{FF2B5EF4-FFF2-40B4-BE49-F238E27FC236}">
                <a16:creationId xmlns:a16="http://schemas.microsoft.com/office/drawing/2014/main" id="{9D1D0A2D-72AB-D523-6373-E2E320CFC265}"/>
              </a:ext>
            </a:extLst>
          </p:cNvPr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E50B1E-1A9F-4561-BA2A-5DF05D84763C}" type="slidenum">
              <a:rPr lang="it-IT" altLang="it-IT"/>
              <a:pPr algn="r" eaLnBrk="1" hangingPunct="1">
                <a:spcBef>
                  <a:spcPct val="0"/>
                </a:spcBef>
              </a:pPr>
              <a:t>17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immagine diapositiva 1">
            <a:extLst>
              <a:ext uri="{FF2B5EF4-FFF2-40B4-BE49-F238E27FC236}">
                <a16:creationId xmlns:a16="http://schemas.microsoft.com/office/drawing/2014/main" id="{2271D802-E637-B67E-26CD-F1793524AB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Segnaposto note 2">
            <a:extLst>
              <a:ext uri="{FF2B5EF4-FFF2-40B4-BE49-F238E27FC236}">
                <a16:creationId xmlns:a16="http://schemas.microsoft.com/office/drawing/2014/main" id="{91608665-E7B3-16C5-2F07-D572BC3D93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4" name="Segnaposto numero diapositiva 3">
            <a:extLst>
              <a:ext uri="{FF2B5EF4-FFF2-40B4-BE49-F238E27FC236}">
                <a16:creationId xmlns:a16="http://schemas.microsoft.com/office/drawing/2014/main" id="{0AF20033-3907-F484-DF6F-091AEA3ED7C5}"/>
              </a:ext>
            </a:extLst>
          </p:cNvPr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7ECC9D-5F0A-4082-B0CF-5F1A707BC485}" type="slidenum">
              <a:rPr lang="it-IT" altLang="it-IT"/>
              <a:pPr algn="r" eaLnBrk="1" hangingPunct="1">
                <a:spcBef>
                  <a:spcPct val="0"/>
                </a:spcBef>
              </a:pPr>
              <a:t>18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immagine diapositiva 1">
            <a:extLst>
              <a:ext uri="{FF2B5EF4-FFF2-40B4-BE49-F238E27FC236}">
                <a16:creationId xmlns:a16="http://schemas.microsoft.com/office/drawing/2014/main" id="{E11E3A34-3156-D254-B759-9B9791BA72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Segnaposto note 2">
            <a:extLst>
              <a:ext uri="{FF2B5EF4-FFF2-40B4-BE49-F238E27FC236}">
                <a16:creationId xmlns:a16="http://schemas.microsoft.com/office/drawing/2014/main" id="{8118C36B-2D3E-FB86-6B61-2B5398E325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2" name="Segnaposto numero diapositiva 3">
            <a:extLst>
              <a:ext uri="{FF2B5EF4-FFF2-40B4-BE49-F238E27FC236}">
                <a16:creationId xmlns:a16="http://schemas.microsoft.com/office/drawing/2014/main" id="{E209DDC7-A972-508D-F89C-9674705E5D1A}"/>
              </a:ext>
            </a:extLst>
          </p:cNvPr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C48B749-57F7-4F70-BCEB-B89FE22AAE39}" type="slidenum">
              <a:rPr lang="it-IT" altLang="it-IT"/>
              <a:pPr algn="r" eaLnBrk="1" hangingPunct="1">
                <a:spcBef>
                  <a:spcPct val="0"/>
                </a:spcBef>
              </a:pPr>
              <a:t>19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immagine diapositiva 1">
            <a:extLst>
              <a:ext uri="{FF2B5EF4-FFF2-40B4-BE49-F238E27FC236}">
                <a16:creationId xmlns:a16="http://schemas.microsoft.com/office/drawing/2014/main" id="{3623DB89-3DE9-BDA8-FB80-2A2F863149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Segnaposto note 2">
            <a:extLst>
              <a:ext uri="{FF2B5EF4-FFF2-40B4-BE49-F238E27FC236}">
                <a16:creationId xmlns:a16="http://schemas.microsoft.com/office/drawing/2014/main" id="{62F00DF4-D1F6-97AE-E8B3-4861070C8D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0" name="Segnaposto numero diapositiva 3">
            <a:extLst>
              <a:ext uri="{FF2B5EF4-FFF2-40B4-BE49-F238E27FC236}">
                <a16:creationId xmlns:a16="http://schemas.microsoft.com/office/drawing/2014/main" id="{62A92726-3292-1970-7043-DA08F74A5646}"/>
              </a:ext>
            </a:extLst>
          </p:cNvPr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004455C-53AD-4251-9D11-22D530336DE7}" type="slidenum">
              <a:rPr lang="it-IT" altLang="it-IT"/>
              <a:pPr algn="r" eaLnBrk="1" hangingPunct="1">
                <a:spcBef>
                  <a:spcPct val="0"/>
                </a:spcBef>
              </a:pPr>
              <a:t>20</a:t>
            </a:fld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1D5B69-566F-A8C5-6A17-0A7851C3FD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562D8E-0EBF-C17A-181B-69470B1C4D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4AA5576-6F37-A291-595E-48EF8C4D99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5747F-A9F4-42BA-AABC-ACE3406A7BC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18515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AAF823-782C-2587-ACD5-F27BF8C2C4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8906D2-1776-0A61-DCBA-94CC3FE21B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895433-2CA5-C3B7-7162-6A63441C19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B03AE-1BDB-4CD5-91E1-84C54BED087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66447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C6EBD1-3BC1-D7E6-8415-7E2FF462AC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AF224A-2322-122E-CD3D-FA6A6CA109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01ADE6-06B3-2341-1C0A-60ADCDBD83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46EA0-3011-48ED-A1C2-0C08F6096D1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82381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9EC37D-2B8C-1E30-E8F3-1FE471FC3B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715CBF-9E2A-1A1D-763F-407179E41B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3D1042-C784-44CE-16F3-A996EE0FD9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259F4-F51E-4396-86CC-8EB988EA1E2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01684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8429F3-F76E-C549-831D-C35301A672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23A3DC-98CD-D9E2-B86E-50B21A108D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1A3199-A3F3-3184-7BC0-3EDE413254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AB66E-393F-483F-AE08-CEF34C64FD6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42445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EB4F3D-11A5-D223-A24D-D193F1D504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F0207E-D57F-430E-20BA-7991BFE72B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BA0FD8-B2B6-3834-8E95-D9C34B3005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3521B-39FF-46B9-ADA0-ACF1E5957F1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52747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6104CF3-3878-2629-34EE-AA3FFA8FFB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CF97F16-B27F-C54C-6298-C9325FA915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92DADD9-0DCB-B394-78B3-A691144F54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4E5C1-C19F-4430-BE7D-7D15A55A02D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7851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6666AB0-F62A-4D88-BAD1-C2440E3C83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652202B-7948-8266-8B1E-5D9786BE92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A3E5E24-540E-1F0A-8BBB-EC01C4EEB1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16B86-8F6D-4E39-9C83-F39A344698C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08301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E3433C5-C1D9-CF34-27BD-96D59ACEB0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4F542ED-AAE7-2EBA-8815-937C5AD15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3685146-D240-9D00-DD5C-A0D2F84331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05F30-14EA-4882-9278-8BB2A781690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67216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CD2D13-9FA6-5BE7-E73A-BE14308AA0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84D3FC-04E1-BE1C-D62E-962D83AAF1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DDD8C7-A0DC-3B44-51DC-299FBA9F40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F3D86-1F8B-4375-AF22-78373A6C1C0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21663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184BFE-9884-3E9E-7738-081BDFAEA5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281565-F2ED-A44C-2EB5-33131A1A32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3E8B8C-DC62-A2EA-9A12-3E5F8F264E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4FBB0-E2A5-43A0-8EE4-6BB3A99523A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00938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549E0B4-AA1D-A24A-B9C3-6E4236CD23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F0C8E43-167A-1DA7-32BE-94921D01D9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4E141AC-99E8-A093-EFAE-8D48A71D4CA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1B26C1F-F7D9-CEF1-ACC5-12A2F4DB3AF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BD8B206-E29C-F3C0-91EE-2387560F05B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2587229-58FB-4AFE-9123-6E0721B8FD7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zotero.org/support/plugins#word_processor_and_writing_integration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n.wikipedia.org/wiki/Comparison_of_reference_management_softwar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access.clarivate.com/login?app=endnot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magine 3">
            <a:extLst>
              <a:ext uri="{FF2B5EF4-FFF2-40B4-BE49-F238E27FC236}">
                <a16:creationId xmlns:a16="http://schemas.microsoft.com/office/drawing/2014/main" id="{3443F39F-7A27-023C-1452-A67BBB5D0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476250"/>
            <a:ext cx="1854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944E2DF4-2B44-394E-90F8-A849844B9A21}"/>
              </a:ext>
            </a:extLst>
          </p:cNvPr>
          <p:cNvSpPr txBox="1"/>
          <p:nvPr/>
        </p:nvSpPr>
        <p:spPr>
          <a:xfrm>
            <a:off x="3059113" y="382588"/>
            <a:ext cx="3867150" cy="922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tabLst>
                <a:tab pos="2295049" algn="ctr"/>
                <a:tab pos="4590098" algn="r"/>
              </a:tabLst>
              <a:defRPr/>
            </a:pPr>
            <a:r>
              <a:rPr lang="it-IT" sz="1350" b="1" dirty="0">
                <a:solidFill>
                  <a:srgbClr val="202124"/>
                </a:solidFill>
                <a:latin typeface="Roboto Slab Black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SBA</a:t>
            </a:r>
            <a:endParaRPr lang="en-GB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2295049" algn="ctr"/>
                <a:tab pos="4590098" algn="r"/>
              </a:tabLst>
              <a:defRPr/>
            </a:pPr>
            <a:r>
              <a:rPr lang="it-IT" sz="1350" dirty="0">
                <a:latin typeface="Roboto Slab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Sistema Bibliotecario di Ateneo</a:t>
            </a:r>
            <a:endParaRPr lang="en-GB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2295049" algn="ctr"/>
                <a:tab pos="4590098" algn="r"/>
              </a:tabLst>
              <a:defRPr/>
            </a:pPr>
            <a:r>
              <a:rPr lang="it-IT" sz="1350" dirty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Biblioteca di Scienze Mediche e Farmaceutiche</a:t>
            </a:r>
            <a:endParaRPr lang="en-GB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GB" sz="1350" dirty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WEB: https://biblioteca.polobiomedico.unige.it</a:t>
            </a:r>
            <a:endParaRPr lang="it-IT" dirty="0"/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A4F0F681-ED01-4246-4B7E-4B4B06FEAEBC}"/>
              </a:ext>
            </a:extLst>
          </p:cNvPr>
          <p:cNvCxnSpPr>
            <a:cxnSpLocks/>
          </p:cNvCxnSpPr>
          <p:nvPr/>
        </p:nvCxnSpPr>
        <p:spPr>
          <a:xfrm>
            <a:off x="2771775" y="476250"/>
            <a:ext cx="0" cy="7350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CasellaDiTesto 1">
            <a:extLst>
              <a:ext uri="{FF2B5EF4-FFF2-40B4-BE49-F238E27FC236}">
                <a16:creationId xmlns:a16="http://schemas.microsoft.com/office/drawing/2014/main" id="{4F85D3CB-A3DD-2047-233E-35094511B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2259013"/>
            <a:ext cx="83058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en-US" sz="3000" dirty="0">
                <a:latin typeface="Roboto Slab" pitchFamily="2" charset="0"/>
              </a:rPr>
              <a:t>Attività didattiche elettive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en-US" sz="3000" dirty="0">
                <a:latin typeface="Roboto Slab" pitchFamily="2" charset="0"/>
              </a:rPr>
              <a:t>14 febbraio 2024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en-US" sz="3000" b="1" dirty="0">
                <a:solidFill>
                  <a:srgbClr val="C00000"/>
                </a:solidFill>
                <a:latin typeface="Roboto Slab" pitchFamily="2" charset="0"/>
              </a:rPr>
              <a:t>I Reference management software (RMS).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en-US" sz="3000" b="1" dirty="0">
                <a:solidFill>
                  <a:srgbClr val="C00000"/>
                </a:solidFill>
                <a:latin typeface="Roboto Slab" pitchFamily="2" charset="0"/>
              </a:rPr>
              <a:t>Gestire la bibliografia con </a:t>
            </a:r>
            <a:r>
              <a:rPr lang="it-IT" altLang="en-US" sz="3000" b="1" dirty="0" err="1">
                <a:solidFill>
                  <a:srgbClr val="C00000"/>
                </a:solidFill>
                <a:latin typeface="Roboto Slab" pitchFamily="2" charset="0"/>
              </a:rPr>
              <a:t>EndNote</a:t>
            </a:r>
            <a:r>
              <a:rPr lang="it-IT" altLang="en-US" sz="3000" b="1" dirty="0">
                <a:solidFill>
                  <a:srgbClr val="C00000"/>
                </a:solidFill>
                <a:latin typeface="Roboto Slab" pitchFamily="2" charset="0"/>
              </a:rPr>
              <a:t> e </a:t>
            </a:r>
            <a:r>
              <a:rPr lang="it-IT" altLang="en-US" sz="3000" b="1" dirty="0" err="1">
                <a:solidFill>
                  <a:srgbClr val="C00000"/>
                </a:solidFill>
                <a:latin typeface="Roboto Slab" pitchFamily="2" charset="0"/>
              </a:rPr>
              <a:t>Zotero</a:t>
            </a:r>
            <a:r>
              <a:rPr lang="it-IT" altLang="en-US" sz="3000" b="1" dirty="0">
                <a:solidFill>
                  <a:srgbClr val="C00000"/>
                </a:solidFill>
                <a:latin typeface="Roboto Slab" pitchFamily="2" charset="0"/>
              </a:rPr>
              <a:t> </a:t>
            </a:r>
          </a:p>
        </p:txBody>
      </p:sp>
      <p:pic>
        <p:nvPicPr>
          <p:cNvPr id="4102" name="Immagine 5">
            <a:extLst>
              <a:ext uri="{FF2B5EF4-FFF2-40B4-BE49-F238E27FC236}">
                <a16:creationId xmlns:a16="http://schemas.microsoft.com/office/drawing/2014/main" id="{E82A992A-B629-6E70-EFA8-A45EDD39E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5084763"/>
            <a:ext cx="928688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CasellaDiTesto 7">
            <a:extLst>
              <a:ext uri="{FF2B5EF4-FFF2-40B4-BE49-F238E27FC236}">
                <a16:creationId xmlns:a16="http://schemas.microsoft.com/office/drawing/2014/main" id="{A51A5E0A-5895-5A11-8E60-089DE2F59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788" y="5313363"/>
            <a:ext cx="59102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2100">
                <a:latin typeface="Fira Sans" panose="020B0503050000020004" pitchFamily="34" charset="0"/>
              </a:rPr>
              <a:t>Laura Testoni :: testoni@unige.it :: 010-3538613</a:t>
            </a:r>
          </a:p>
        </p:txBody>
      </p:sp>
      <p:pic>
        <p:nvPicPr>
          <p:cNvPr id="4104" name="Immagine 2">
            <a:extLst>
              <a:ext uri="{FF2B5EF4-FFF2-40B4-BE49-F238E27FC236}">
                <a16:creationId xmlns:a16="http://schemas.microsoft.com/office/drawing/2014/main" id="{26A1F9EF-BF1D-64D4-2E76-A74C66E78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5576888"/>
            <a:ext cx="1139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magine 2">
            <a:extLst>
              <a:ext uri="{FF2B5EF4-FFF2-40B4-BE49-F238E27FC236}">
                <a16:creationId xmlns:a16="http://schemas.microsoft.com/office/drawing/2014/main" id="{4B5A79E1-783A-371F-D4F5-8D7F43F43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1989138"/>
            <a:ext cx="8963025" cy="416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ttangolo con angoli arrotondati 3">
            <a:extLst>
              <a:ext uri="{FF2B5EF4-FFF2-40B4-BE49-F238E27FC236}">
                <a16:creationId xmlns:a16="http://schemas.microsoft.com/office/drawing/2014/main" id="{64B379EB-2A70-E970-3BEC-DA05E769D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2708275"/>
            <a:ext cx="792163" cy="360363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4340" name="Rettangolo con angoli arrotondati 4">
            <a:extLst>
              <a:ext uri="{FF2B5EF4-FFF2-40B4-BE49-F238E27FC236}">
                <a16:creationId xmlns:a16="http://schemas.microsoft.com/office/drawing/2014/main" id="{D1845F78-3F46-925B-9023-9CC67CB95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3141663"/>
            <a:ext cx="1368425" cy="431800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4341" name="Text Box 2">
            <a:extLst>
              <a:ext uri="{FF2B5EF4-FFF2-40B4-BE49-F238E27FC236}">
                <a16:creationId xmlns:a16="http://schemas.microsoft.com/office/drawing/2014/main" id="{7ACCFAF9-F9B0-2195-D237-E3E99542B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749300"/>
            <a:ext cx="727551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C00000"/>
                </a:solidFill>
                <a:latin typeface="Roboto Slab" pitchFamily="2" charset="0"/>
              </a:rPr>
              <a:t>I Reference management software: EndNote web</a:t>
            </a:r>
          </a:p>
        </p:txBody>
      </p:sp>
      <p:sp>
        <p:nvSpPr>
          <p:cNvPr id="14342" name="CasellaDiTesto 4">
            <a:extLst>
              <a:ext uri="{FF2B5EF4-FFF2-40B4-BE49-F238E27FC236}">
                <a16:creationId xmlns:a16="http://schemas.microsoft.com/office/drawing/2014/main" id="{F38EF291-1D48-90BB-D594-933B445D8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38" y="1331913"/>
            <a:ext cx="8188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800">
                <a:latin typeface="Verdana" panose="020B0604030504040204" pitchFamily="34" charset="0"/>
              </a:rPr>
              <a:t>EndNote consente di importare citazioni da altri database es. Scopus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magine 2">
            <a:extLst>
              <a:ext uri="{FF2B5EF4-FFF2-40B4-BE49-F238E27FC236}">
                <a16:creationId xmlns:a16="http://schemas.microsoft.com/office/drawing/2014/main" id="{E2973D56-78BD-9E4B-020C-EFD4BA9AF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773238"/>
            <a:ext cx="8748713" cy="450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ttangolo con angoli arrotondati 3">
            <a:extLst>
              <a:ext uri="{FF2B5EF4-FFF2-40B4-BE49-F238E27FC236}">
                <a16:creationId xmlns:a16="http://schemas.microsoft.com/office/drawing/2014/main" id="{0DF16FA4-85F3-1463-3898-E86E52700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2325688"/>
            <a:ext cx="647700" cy="360362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5364" name="Rettangolo con angoli arrotondati 4">
            <a:extLst>
              <a:ext uri="{FF2B5EF4-FFF2-40B4-BE49-F238E27FC236}">
                <a16:creationId xmlns:a16="http://schemas.microsoft.com/office/drawing/2014/main" id="{C7BA9A62-91CD-A6C2-F357-4CA6DD67A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2686050"/>
            <a:ext cx="936625" cy="360363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5365" name="Text Box 2">
            <a:extLst>
              <a:ext uri="{FF2B5EF4-FFF2-40B4-BE49-F238E27FC236}">
                <a16:creationId xmlns:a16="http://schemas.microsoft.com/office/drawing/2014/main" id="{FBC2B910-ABC1-ED3E-9689-43A0D1E5C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819150"/>
            <a:ext cx="72755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C00000"/>
                </a:solidFill>
                <a:latin typeface="Roboto Slab" pitchFamily="2" charset="0"/>
              </a:rPr>
              <a:t>I Reference management software: EndNote web</a:t>
            </a:r>
          </a:p>
        </p:txBody>
      </p:sp>
      <p:sp>
        <p:nvSpPr>
          <p:cNvPr id="15366" name="CasellaDiTesto 4">
            <a:extLst>
              <a:ext uri="{FF2B5EF4-FFF2-40B4-BE49-F238E27FC236}">
                <a16:creationId xmlns:a16="http://schemas.microsoft.com/office/drawing/2014/main" id="{2B692D36-D01A-BCE7-D2D8-E8B636519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1311275"/>
            <a:ext cx="6438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800">
                <a:latin typeface="Verdana" panose="020B0604030504040204" pitchFamily="34" charset="0"/>
              </a:rPr>
              <a:t>EndNote consente di intercettare e eliminare duplicati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magine 2">
            <a:extLst>
              <a:ext uri="{FF2B5EF4-FFF2-40B4-BE49-F238E27FC236}">
                <a16:creationId xmlns:a16="http://schemas.microsoft.com/office/drawing/2014/main" id="{4970C51F-AD9F-57CA-78B0-B024F55C0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575"/>
            <a:ext cx="9144000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2">
            <a:extLst>
              <a:ext uri="{FF2B5EF4-FFF2-40B4-BE49-F238E27FC236}">
                <a16:creationId xmlns:a16="http://schemas.microsoft.com/office/drawing/2014/main" id="{E76B90F5-D12D-B058-759E-900A747D4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819150"/>
            <a:ext cx="72755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C00000"/>
                </a:solidFill>
                <a:latin typeface="Roboto Slab" pitchFamily="2" charset="0"/>
              </a:rPr>
              <a:t>I Reference management software: EndNote web</a:t>
            </a:r>
          </a:p>
        </p:txBody>
      </p:sp>
      <p:sp>
        <p:nvSpPr>
          <p:cNvPr id="16388" name="CasellaDiTesto 4">
            <a:extLst>
              <a:ext uri="{FF2B5EF4-FFF2-40B4-BE49-F238E27FC236}">
                <a16:creationId xmlns:a16="http://schemas.microsoft.com/office/drawing/2014/main" id="{B9B94B6B-C34C-7C78-1176-085325C14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301750"/>
            <a:ext cx="8043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800">
                <a:latin typeface="Verdana" panose="020B0604030504040204" pitchFamily="34" charset="0"/>
              </a:rPr>
              <a:t>EndNote consente di esportare le mie citazioni (ad es verso Zotero)</a:t>
            </a:r>
          </a:p>
        </p:txBody>
      </p:sp>
      <p:sp>
        <p:nvSpPr>
          <p:cNvPr id="16389" name="Rettangolo con angoli arrotondati 5">
            <a:extLst>
              <a:ext uri="{FF2B5EF4-FFF2-40B4-BE49-F238E27FC236}">
                <a16:creationId xmlns:a16="http://schemas.microsoft.com/office/drawing/2014/main" id="{748B1F7F-51A7-DA9E-8C7A-1312CC6B9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2565400"/>
            <a:ext cx="576263" cy="287338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6390" name="Rettangolo con angoli arrotondati 6">
            <a:extLst>
              <a:ext uri="{FF2B5EF4-FFF2-40B4-BE49-F238E27FC236}">
                <a16:creationId xmlns:a16="http://schemas.microsoft.com/office/drawing/2014/main" id="{186534C4-833B-5DBB-8842-303D2589D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2852738"/>
            <a:ext cx="1152525" cy="431800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16391" name="Immagine 7">
            <a:extLst>
              <a:ext uri="{FF2B5EF4-FFF2-40B4-BE49-F238E27FC236}">
                <a16:creationId xmlns:a16="http://schemas.microsoft.com/office/drawing/2014/main" id="{070EAAB9-FA9F-0F6F-060C-B883B93C6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3" y="6176963"/>
            <a:ext cx="46339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magine 1">
            <a:extLst>
              <a:ext uri="{FF2B5EF4-FFF2-40B4-BE49-F238E27FC236}">
                <a16:creationId xmlns:a16="http://schemas.microsoft.com/office/drawing/2014/main" id="{8682ACF5-E804-87C1-CA7E-510C5CB02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2100263"/>
            <a:ext cx="424815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2">
            <a:extLst>
              <a:ext uri="{FF2B5EF4-FFF2-40B4-BE49-F238E27FC236}">
                <a16:creationId xmlns:a16="http://schemas.microsoft.com/office/drawing/2014/main" id="{1A48C0B3-F12B-E2EF-7BF9-76AB27079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915988"/>
            <a:ext cx="63039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C00000"/>
                </a:solidFill>
                <a:latin typeface="Roboto Slab" pitchFamily="2" charset="0"/>
              </a:rPr>
              <a:t>I Reference management software: Zotero</a:t>
            </a:r>
          </a:p>
        </p:txBody>
      </p:sp>
      <p:sp>
        <p:nvSpPr>
          <p:cNvPr id="17412" name="Text Box 16">
            <a:extLst>
              <a:ext uri="{FF2B5EF4-FFF2-40B4-BE49-F238E27FC236}">
                <a16:creationId xmlns:a16="http://schemas.microsoft.com/office/drawing/2014/main" id="{6E777314-77F5-B666-0C59-0971B87C9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1509713"/>
            <a:ext cx="30607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600" indent="-5334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526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098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Verdana" panose="020B0604030504040204" pitchFamily="34" charset="0"/>
              </a:rPr>
              <a:t>E’ necessario installare: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Verdana" panose="020B0604030504040204" pitchFamily="34" charset="0"/>
              </a:rPr>
              <a:t>1) </a:t>
            </a:r>
            <a:r>
              <a:rPr lang="it-IT" altLang="it-IT" sz="1800" b="1">
                <a:latin typeface="Verdana" panose="020B0604030504040204" pitchFamily="34" charset="0"/>
              </a:rPr>
              <a:t>Zotero desktop </a:t>
            </a:r>
          </a:p>
        </p:txBody>
      </p:sp>
      <p:sp>
        <p:nvSpPr>
          <p:cNvPr id="17413" name="Text Box 18">
            <a:extLst>
              <a:ext uri="{FF2B5EF4-FFF2-40B4-BE49-F238E27FC236}">
                <a16:creationId xmlns:a16="http://schemas.microsoft.com/office/drawing/2014/main" id="{695DA1AF-1168-073A-9EBD-21A6B6895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6092825"/>
            <a:ext cx="3597275" cy="404813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https://www.zotero.org/download/</a:t>
            </a:r>
          </a:p>
        </p:txBody>
      </p:sp>
      <p:pic>
        <p:nvPicPr>
          <p:cNvPr id="17414" name="Immagine 1">
            <a:extLst>
              <a:ext uri="{FF2B5EF4-FFF2-40B4-BE49-F238E27FC236}">
                <a16:creationId xmlns:a16="http://schemas.microsoft.com/office/drawing/2014/main" id="{6102FFDF-9D66-D871-AE8D-68C63D9AB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2"/>
          <a:stretch>
            <a:fillRect/>
          </a:stretch>
        </p:blipFill>
        <p:spPr bwMode="auto">
          <a:xfrm>
            <a:off x="211138" y="188913"/>
            <a:ext cx="185420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>
            <a:extLst>
              <a:ext uri="{FF2B5EF4-FFF2-40B4-BE49-F238E27FC236}">
                <a16:creationId xmlns:a16="http://schemas.microsoft.com/office/drawing/2014/main" id="{69EF69E4-8475-8252-D4C2-C53C65EAC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858963"/>
            <a:ext cx="5976938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2">
            <a:extLst>
              <a:ext uri="{FF2B5EF4-FFF2-40B4-BE49-F238E27FC236}">
                <a16:creationId xmlns:a16="http://schemas.microsoft.com/office/drawing/2014/main" id="{2EE02687-79BB-5C48-0B21-BDBD70496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7513" y="977900"/>
            <a:ext cx="48228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C00000"/>
                </a:solidFill>
                <a:latin typeface="Roboto Slab" pitchFamily="2" charset="0"/>
              </a:rPr>
              <a:t>Zotero desktop è ora nel mio pc </a:t>
            </a:r>
          </a:p>
        </p:txBody>
      </p:sp>
      <p:sp>
        <p:nvSpPr>
          <p:cNvPr id="18436" name="Text Box 5">
            <a:extLst>
              <a:ext uri="{FF2B5EF4-FFF2-40B4-BE49-F238E27FC236}">
                <a16:creationId xmlns:a16="http://schemas.microsoft.com/office/drawing/2014/main" id="{88C996FF-0B4B-8FDE-ED94-067D1EBA8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4113" y="1844675"/>
            <a:ext cx="2028825" cy="925513"/>
          </a:xfrm>
          <a:prstGeom prst="rect">
            <a:avLst/>
          </a:prstGeom>
          <a:solidFill>
            <a:srgbClr val="FFFF00">
              <a:alpha val="69019"/>
            </a:srgbClr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ZOTERO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sul desktop del pc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CLICK</a:t>
            </a:r>
          </a:p>
        </p:txBody>
      </p:sp>
      <p:sp>
        <p:nvSpPr>
          <p:cNvPr id="18437" name="Line 6">
            <a:extLst>
              <a:ext uri="{FF2B5EF4-FFF2-40B4-BE49-F238E27FC236}">
                <a16:creationId xmlns:a16="http://schemas.microsoft.com/office/drawing/2014/main" id="{7B292372-75B5-5F02-A187-823B17B454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45013" y="2708275"/>
            <a:ext cx="419100" cy="7207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it-IT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sellaDiTesto 5">
            <a:extLst>
              <a:ext uri="{FF2B5EF4-FFF2-40B4-BE49-F238E27FC236}">
                <a16:creationId xmlns:a16="http://schemas.microsoft.com/office/drawing/2014/main" id="{15EA267B-C0A4-C1CB-4CC4-EE818347D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990600"/>
            <a:ext cx="8208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Su Zotero posso scegliere la cartella dove salvare i documenti / operare</a:t>
            </a:r>
          </a:p>
        </p:txBody>
      </p:sp>
      <p:pic>
        <p:nvPicPr>
          <p:cNvPr id="19459" name="Picture 4">
            <a:extLst>
              <a:ext uri="{FF2B5EF4-FFF2-40B4-BE49-F238E27FC236}">
                <a16:creationId xmlns:a16="http://schemas.microsoft.com/office/drawing/2014/main" id="{966FF1B1-705B-3D0D-5E79-E7E269457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00213"/>
            <a:ext cx="8280400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5">
            <a:extLst>
              <a:ext uri="{FF2B5EF4-FFF2-40B4-BE49-F238E27FC236}">
                <a16:creationId xmlns:a16="http://schemas.microsoft.com/office/drawing/2014/main" id="{7A9E1B0A-70B4-5BED-C2E1-2C4CCB77F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7413" y="3521075"/>
            <a:ext cx="3311525" cy="925513"/>
          </a:xfrm>
          <a:prstGeom prst="rect">
            <a:avLst/>
          </a:prstGeom>
          <a:solidFill>
            <a:schemeClr val="bg1">
              <a:alpha val="74117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Sono su Zotero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Scelgo la cartella dove salvare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i miei documenti …</a:t>
            </a:r>
          </a:p>
        </p:txBody>
      </p:sp>
      <p:sp>
        <p:nvSpPr>
          <p:cNvPr id="19461" name="Line 6">
            <a:extLst>
              <a:ext uri="{FF2B5EF4-FFF2-40B4-BE49-F238E27FC236}">
                <a16:creationId xmlns:a16="http://schemas.microsoft.com/office/drawing/2014/main" id="{541FD98D-EC86-752B-ACE0-FA1CD3F0A70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35300" y="3716338"/>
            <a:ext cx="1655763" cy="1444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it-IT"/>
          </a:p>
        </p:txBody>
      </p:sp>
      <p:sp>
        <p:nvSpPr>
          <p:cNvPr id="19462" name="Text Box 2">
            <a:extLst>
              <a:ext uri="{FF2B5EF4-FFF2-40B4-BE49-F238E27FC236}">
                <a16:creationId xmlns:a16="http://schemas.microsoft.com/office/drawing/2014/main" id="{24E8D7BB-8643-A350-200D-7A2719373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20688"/>
            <a:ext cx="27876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C00000"/>
                </a:solidFill>
                <a:latin typeface="Roboto Slab" pitchFamily="2" charset="0"/>
              </a:rPr>
              <a:t>Zotero nel mio pc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6">
            <a:extLst>
              <a:ext uri="{FF2B5EF4-FFF2-40B4-BE49-F238E27FC236}">
                <a16:creationId xmlns:a16="http://schemas.microsoft.com/office/drawing/2014/main" id="{41CDB3EB-0C84-16F1-7DED-AF50C2FC7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294188"/>
            <a:ext cx="8350250" cy="203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Ho selezionato i due elementi presenti nella cartella “Genovino” e cliccato con il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pulsante destro de mouse…posso: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sz="1800"/>
              <a:t>  Rimuovere gli elementi dalla cartella “Genovino”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sz="1800"/>
              <a:t>  Spostarli nel cestino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sz="1800"/>
              <a:t>  Esportare gli elementi in un file dal formato specifico 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sz="1800"/>
              <a:t> </a:t>
            </a:r>
            <a:r>
              <a:rPr lang="it-IT" altLang="it-IT" sz="1800" b="1">
                <a:solidFill>
                  <a:srgbClr val="FF0000"/>
                </a:solidFill>
              </a:rPr>
              <a:t>Creare bibliografia: genera una bibliografia (vedi passi successivi)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sz="1800"/>
              <a:t> Generare rapporto: genera un rapporto esteso di ogni elemento catturato</a:t>
            </a:r>
          </a:p>
        </p:txBody>
      </p:sp>
      <p:pic>
        <p:nvPicPr>
          <p:cNvPr id="20483" name="Picture 5">
            <a:extLst>
              <a:ext uri="{FF2B5EF4-FFF2-40B4-BE49-F238E27FC236}">
                <a16:creationId xmlns:a16="http://schemas.microsoft.com/office/drawing/2014/main" id="{C81F4462-ED87-043F-89D4-5686E09A7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7275513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AutoShape 6">
            <a:extLst>
              <a:ext uri="{FF2B5EF4-FFF2-40B4-BE49-F238E27FC236}">
                <a16:creationId xmlns:a16="http://schemas.microsoft.com/office/drawing/2014/main" id="{F8024AAE-16F1-A5F7-A342-BE8BC6C48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3357563"/>
            <a:ext cx="719137" cy="360362"/>
          </a:xfrm>
          <a:prstGeom prst="leftArrow">
            <a:avLst>
              <a:gd name="adj1" fmla="val 50000"/>
              <a:gd name="adj2" fmla="val 49890"/>
            </a:avLst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20485" name="Rectangle 7">
            <a:extLst>
              <a:ext uri="{FF2B5EF4-FFF2-40B4-BE49-F238E27FC236}">
                <a16:creationId xmlns:a16="http://schemas.microsoft.com/office/drawing/2014/main" id="{F8825CFA-846B-8DFA-98FA-633FF4060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492375"/>
            <a:ext cx="1728788" cy="28892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20486" name="Text Box 2">
            <a:extLst>
              <a:ext uri="{FF2B5EF4-FFF2-40B4-BE49-F238E27FC236}">
                <a16:creationId xmlns:a16="http://schemas.microsoft.com/office/drawing/2014/main" id="{0879F2E9-B378-6A54-400D-83844DF83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6588" y="660400"/>
            <a:ext cx="27908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C00000"/>
                </a:solidFill>
                <a:latin typeface="Roboto Slab" pitchFamily="2" charset="0"/>
              </a:rPr>
              <a:t>Zotero nel mio pc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sellaDiTesto 1">
            <a:extLst>
              <a:ext uri="{FF2B5EF4-FFF2-40B4-BE49-F238E27FC236}">
                <a16:creationId xmlns:a16="http://schemas.microsoft.com/office/drawing/2014/main" id="{89BF38FB-E39D-E9DE-3372-1BB7D4AE2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885825"/>
            <a:ext cx="310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Generare una bibliografia (1)</a:t>
            </a:r>
          </a:p>
        </p:txBody>
      </p:sp>
      <p:pic>
        <p:nvPicPr>
          <p:cNvPr id="22531" name="Picture 6">
            <a:extLst>
              <a:ext uri="{FF2B5EF4-FFF2-40B4-BE49-F238E27FC236}">
                <a16:creationId xmlns:a16="http://schemas.microsoft.com/office/drawing/2014/main" id="{58A98A48-7FED-452B-1A4D-2001766FF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2"/>
          <a:stretch>
            <a:fillRect/>
          </a:stretch>
        </p:blipFill>
        <p:spPr bwMode="auto">
          <a:xfrm>
            <a:off x="395288" y="1268413"/>
            <a:ext cx="4211637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9">
            <a:extLst>
              <a:ext uri="{FF2B5EF4-FFF2-40B4-BE49-F238E27FC236}">
                <a16:creationId xmlns:a16="http://schemas.microsoft.com/office/drawing/2014/main" id="{278D558A-5789-3AD1-3DB9-1B1C8EB8F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997200"/>
            <a:ext cx="2808288" cy="28733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pic>
        <p:nvPicPr>
          <p:cNvPr id="22533" name="Picture 10">
            <a:extLst>
              <a:ext uri="{FF2B5EF4-FFF2-40B4-BE49-F238E27FC236}">
                <a16:creationId xmlns:a16="http://schemas.microsoft.com/office/drawing/2014/main" id="{C62B8EB9-C472-FE74-C9E1-7917CAC02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1844675"/>
            <a:ext cx="43529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Line 11">
            <a:extLst>
              <a:ext uri="{FF2B5EF4-FFF2-40B4-BE49-F238E27FC236}">
                <a16:creationId xmlns:a16="http://schemas.microsoft.com/office/drawing/2014/main" id="{9D5BD1E4-CF7E-9800-24CF-6BE5036D78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8038" y="3141663"/>
            <a:ext cx="1439862" cy="1428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it-IT"/>
          </a:p>
        </p:txBody>
      </p:sp>
      <p:sp>
        <p:nvSpPr>
          <p:cNvPr id="22535" name="Text Box 2">
            <a:extLst>
              <a:ext uri="{FF2B5EF4-FFF2-40B4-BE49-F238E27FC236}">
                <a16:creationId xmlns:a16="http://schemas.microsoft.com/office/drawing/2014/main" id="{48C5F3D8-A84B-70D2-901E-6A060887E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4863" y="376238"/>
            <a:ext cx="27876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C00000"/>
                </a:solidFill>
                <a:latin typeface="Roboto Slab" pitchFamily="2" charset="0"/>
              </a:rPr>
              <a:t>Zotero nel mio pc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sellaDiTesto 1">
            <a:extLst>
              <a:ext uri="{FF2B5EF4-FFF2-40B4-BE49-F238E27FC236}">
                <a16:creationId xmlns:a16="http://schemas.microsoft.com/office/drawing/2014/main" id="{5611FC74-E0E1-2FF2-18D6-D9528D82F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65163"/>
            <a:ext cx="3105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Generare una bibliografia (2)</a:t>
            </a:r>
          </a:p>
        </p:txBody>
      </p:sp>
      <p:pic>
        <p:nvPicPr>
          <p:cNvPr id="24579" name="Picture 8">
            <a:extLst>
              <a:ext uri="{FF2B5EF4-FFF2-40B4-BE49-F238E27FC236}">
                <a16:creationId xmlns:a16="http://schemas.microsoft.com/office/drawing/2014/main" id="{5EB0947C-F0CA-04E5-AEAA-B1DED1467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5305425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10">
            <a:extLst>
              <a:ext uri="{FF2B5EF4-FFF2-40B4-BE49-F238E27FC236}">
                <a16:creationId xmlns:a16="http://schemas.microsoft.com/office/drawing/2014/main" id="{690F3651-4778-CCD0-948C-3602A24AA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1989138"/>
            <a:ext cx="2984500" cy="376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Scelta dello stile citazionale</a:t>
            </a:r>
          </a:p>
        </p:txBody>
      </p:sp>
      <p:sp>
        <p:nvSpPr>
          <p:cNvPr id="24581" name="Text Box 11">
            <a:extLst>
              <a:ext uri="{FF2B5EF4-FFF2-40B4-BE49-F238E27FC236}">
                <a16:creationId xmlns:a16="http://schemas.microsoft.com/office/drawing/2014/main" id="{4CDD4990-830B-E7FE-8D67-1502270E8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6113" y="3592513"/>
            <a:ext cx="4117975" cy="6540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Citazione: formato breve (autore, data)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Bibliografia: formato esteso</a:t>
            </a:r>
          </a:p>
        </p:txBody>
      </p:sp>
      <p:sp>
        <p:nvSpPr>
          <p:cNvPr id="24582" name="Text Box 12">
            <a:extLst>
              <a:ext uri="{FF2B5EF4-FFF2-40B4-BE49-F238E27FC236}">
                <a16:creationId xmlns:a16="http://schemas.microsoft.com/office/drawing/2014/main" id="{ED2BA473-FD56-73E2-0023-DB7732026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1650" y="4795838"/>
            <a:ext cx="5572125" cy="955675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/>
              <a:t>RTF / HTML: genera un file formato RTF (rich text format) o HTML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/>
              <a:t>Copia negli appunti: trattiene in memoria il testo che può essere poi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/>
              <a:t> incollato ovunque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/>
              <a:t>Stampa: genera un file di stampa (es. pdf)</a:t>
            </a:r>
          </a:p>
        </p:txBody>
      </p:sp>
      <p:sp>
        <p:nvSpPr>
          <p:cNvPr id="24583" name="Rectangle 13">
            <a:extLst>
              <a:ext uri="{FF2B5EF4-FFF2-40B4-BE49-F238E27FC236}">
                <a16:creationId xmlns:a16="http://schemas.microsoft.com/office/drawing/2014/main" id="{EBC4434C-E12E-2B08-DDC8-3EDBD2288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484313"/>
            <a:ext cx="1079500" cy="28892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24584" name="Rectangle 14">
            <a:extLst>
              <a:ext uri="{FF2B5EF4-FFF2-40B4-BE49-F238E27FC236}">
                <a16:creationId xmlns:a16="http://schemas.microsoft.com/office/drawing/2014/main" id="{C43D55BB-FFE1-B5A2-6871-6D40717B3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500438"/>
            <a:ext cx="1296988" cy="28892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24585" name="Rectangle 15">
            <a:extLst>
              <a:ext uri="{FF2B5EF4-FFF2-40B4-BE49-F238E27FC236}">
                <a16:creationId xmlns:a16="http://schemas.microsoft.com/office/drawing/2014/main" id="{04E06445-378C-16B4-A969-F79C21492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4508500"/>
            <a:ext cx="1368425" cy="28892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24586" name="Line 11">
            <a:extLst>
              <a:ext uri="{FF2B5EF4-FFF2-40B4-BE49-F238E27FC236}">
                <a16:creationId xmlns:a16="http://schemas.microsoft.com/office/drawing/2014/main" id="{7B120AB9-D756-3F08-0358-914DDA29295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08400" y="2133600"/>
            <a:ext cx="5762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it-IT"/>
          </a:p>
        </p:txBody>
      </p:sp>
      <p:sp>
        <p:nvSpPr>
          <p:cNvPr id="24587" name="Line 12">
            <a:extLst>
              <a:ext uri="{FF2B5EF4-FFF2-40B4-BE49-F238E27FC236}">
                <a16:creationId xmlns:a16="http://schemas.microsoft.com/office/drawing/2014/main" id="{79C7F697-3C83-1A48-2225-A1446F4A6DB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31913" y="3933825"/>
            <a:ext cx="1871662" cy="2873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it-IT"/>
          </a:p>
        </p:txBody>
      </p:sp>
      <p:sp>
        <p:nvSpPr>
          <p:cNvPr id="24588" name="Line 13">
            <a:extLst>
              <a:ext uri="{FF2B5EF4-FFF2-40B4-BE49-F238E27FC236}">
                <a16:creationId xmlns:a16="http://schemas.microsoft.com/office/drawing/2014/main" id="{7809C5F1-80C9-9E9E-6E70-DB36252DF8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51050" y="5084763"/>
            <a:ext cx="936625" cy="5762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it-IT"/>
          </a:p>
        </p:txBody>
      </p:sp>
      <p:sp>
        <p:nvSpPr>
          <p:cNvPr id="24589" name="Rectangle 14">
            <a:extLst>
              <a:ext uri="{FF2B5EF4-FFF2-40B4-BE49-F238E27FC236}">
                <a16:creationId xmlns:a16="http://schemas.microsoft.com/office/drawing/2014/main" id="{03CB9DD6-3806-079F-0F72-69983BCF1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6165850"/>
            <a:ext cx="1079500" cy="69215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24590" name="Text Box 2">
            <a:extLst>
              <a:ext uri="{FF2B5EF4-FFF2-40B4-BE49-F238E27FC236}">
                <a16:creationId xmlns:a16="http://schemas.microsoft.com/office/drawing/2014/main" id="{CB5D7377-2992-8D3F-DA3D-5E88FB37F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1650" y="166688"/>
            <a:ext cx="33115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C00000"/>
                </a:solidFill>
                <a:latin typeface="Roboto Slab" pitchFamily="2" charset="0"/>
              </a:rPr>
              <a:t>Zotero nel mio pc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asellaDiTesto 1">
            <a:extLst>
              <a:ext uri="{FF2B5EF4-FFF2-40B4-BE49-F238E27FC236}">
                <a16:creationId xmlns:a16="http://schemas.microsoft.com/office/drawing/2014/main" id="{7C2CC635-2DF9-F595-1EB0-0168AB3F5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25" y="871538"/>
            <a:ext cx="3105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Generare una bibliografia (3)</a:t>
            </a:r>
          </a:p>
        </p:txBody>
      </p:sp>
      <p:pic>
        <p:nvPicPr>
          <p:cNvPr id="26627" name="Picture 8">
            <a:extLst>
              <a:ext uri="{FF2B5EF4-FFF2-40B4-BE49-F238E27FC236}">
                <a16:creationId xmlns:a16="http://schemas.microsoft.com/office/drawing/2014/main" id="{CFC1BD77-0D51-9E0E-E8F8-80614D4FE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4276725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9">
            <a:extLst>
              <a:ext uri="{FF2B5EF4-FFF2-40B4-BE49-F238E27FC236}">
                <a16:creationId xmlns:a16="http://schemas.microsoft.com/office/drawing/2014/main" id="{17D0FAD5-23B1-B7D1-4ECB-15F717FBD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2565400"/>
            <a:ext cx="19685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apro un file word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e copio (CTRL-V)</a:t>
            </a:r>
          </a:p>
        </p:txBody>
      </p:sp>
      <p:pic>
        <p:nvPicPr>
          <p:cNvPr id="26629" name="Picture 10">
            <a:extLst>
              <a:ext uri="{FF2B5EF4-FFF2-40B4-BE49-F238E27FC236}">
                <a16:creationId xmlns:a16="http://schemas.microsoft.com/office/drawing/2014/main" id="{22A9B668-D66A-B254-C44B-99C80F3FD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613" y="4508500"/>
            <a:ext cx="6656387" cy="7239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0" name="AutoShape 11">
            <a:extLst>
              <a:ext uri="{FF2B5EF4-FFF2-40B4-BE49-F238E27FC236}">
                <a16:creationId xmlns:a16="http://schemas.microsoft.com/office/drawing/2014/main" id="{99496EBE-C600-2F8C-4A8D-92FF7CBA7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3500438"/>
            <a:ext cx="1079500" cy="792162"/>
          </a:xfrm>
          <a:prstGeom prst="downArrow">
            <a:avLst>
              <a:gd name="adj1" fmla="val 50000"/>
              <a:gd name="adj2" fmla="val 25000"/>
            </a:avLst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26631" name="Rectangle 12">
            <a:extLst>
              <a:ext uri="{FF2B5EF4-FFF2-40B4-BE49-F238E27FC236}">
                <a16:creationId xmlns:a16="http://schemas.microsoft.com/office/drawing/2014/main" id="{E13F4534-A453-2BC2-7EBB-E642D5CED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205038"/>
            <a:ext cx="3960813" cy="4318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26632" name="Rectangle 13">
            <a:extLst>
              <a:ext uri="{FF2B5EF4-FFF2-40B4-BE49-F238E27FC236}">
                <a16:creationId xmlns:a16="http://schemas.microsoft.com/office/drawing/2014/main" id="{8AA40C73-66C2-1053-4ACA-941938A1C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860800"/>
            <a:ext cx="1008062" cy="28892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26633" name="Rectangle 14">
            <a:extLst>
              <a:ext uri="{FF2B5EF4-FFF2-40B4-BE49-F238E27FC236}">
                <a16:creationId xmlns:a16="http://schemas.microsoft.com/office/drawing/2014/main" id="{CEC9428F-F7B2-06B3-5462-814974C85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941888"/>
            <a:ext cx="1439862" cy="35877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26634" name="Rectangle 15">
            <a:extLst>
              <a:ext uri="{FF2B5EF4-FFF2-40B4-BE49-F238E27FC236}">
                <a16:creationId xmlns:a16="http://schemas.microsoft.com/office/drawing/2014/main" id="{FD3ABF8C-4333-01CE-478A-04EB86975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5589588"/>
            <a:ext cx="935037" cy="4318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26635" name="Text Box 2">
            <a:extLst>
              <a:ext uri="{FF2B5EF4-FFF2-40B4-BE49-F238E27FC236}">
                <a16:creationId xmlns:a16="http://schemas.microsoft.com/office/drawing/2014/main" id="{87261039-8AAE-EA7E-F601-748ED3D3D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1650" y="166688"/>
            <a:ext cx="33115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C00000"/>
                </a:solidFill>
                <a:latin typeface="Roboto Slab" pitchFamily="2" charset="0"/>
              </a:rPr>
              <a:t>Zotero nel mio pc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magine 1">
            <a:extLst>
              <a:ext uri="{FF2B5EF4-FFF2-40B4-BE49-F238E27FC236}">
                <a16:creationId xmlns:a16="http://schemas.microsoft.com/office/drawing/2014/main" id="{A8AF5A33-E83D-041B-AFE1-54DC4B38E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238125"/>
            <a:ext cx="185578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CasellaDiTesto 4">
            <a:extLst>
              <a:ext uri="{FF2B5EF4-FFF2-40B4-BE49-F238E27FC236}">
                <a16:creationId xmlns:a16="http://schemas.microsoft.com/office/drawing/2014/main" id="{CDC41A3F-10AA-5218-B221-693F50EC7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1127125"/>
            <a:ext cx="6553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3600" b="1">
                <a:solidFill>
                  <a:srgbClr val="C00000"/>
                </a:solidFill>
                <a:latin typeface="Roboto Slab" pitchFamily="2" charset="0"/>
              </a:rPr>
              <a:t>Le attività di questa sessione</a:t>
            </a:r>
            <a:endParaRPr lang="en-GB" altLang="en-US" sz="3600" b="1">
              <a:solidFill>
                <a:srgbClr val="C00000"/>
              </a:solidFill>
              <a:latin typeface="Roboto Slab" pitchFamily="2" charset="0"/>
            </a:endParaRPr>
          </a:p>
        </p:txBody>
      </p:sp>
      <p:sp>
        <p:nvSpPr>
          <p:cNvPr id="6148" name="CasellaDiTesto 5">
            <a:extLst>
              <a:ext uri="{FF2B5EF4-FFF2-40B4-BE49-F238E27FC236}">
                <a16:creationId xmlns:a16="http://schemas.microsoft.com/office/drawing/2014/main" id="{1FB0F2E5-C231-0B21-ED45-9427B50A4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060575"/>
            <a:ext cx="7192097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2800" b="1" dirty="0">
                <a:latin typeface="Roboto Slab" pitchFamily="2" charset="0"/>
              </a:rPr>
              <a:t>Cosa impareremo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2400" dirty="0">
                <a:latin typeface="Verdana" panose="020B0604030504040204" pitchFamily="34" charset="0"/>
              </a:rPr>
              <a:t>Cosa sono i Reference management software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2400" dirty="0">
                <a:latin typeface="Verdana" panose="020B0604030504040204" pitchFamily="34" charset="0"/>
              </a:rPr>
              <a:t>Cosa sono gli stili citazionali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en-US" sz="2800" dirty="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2800" b="1" dirty="0">
                <a:latin typeface="Roboto Slab" pitchFamily="2" charset="0"/>
              </a:rPr>
              <a:t>Diventeremo capaci a…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2400" dirty="0">
                <a:latin typeface="Verdana" panose="020B0604030504040204" pitchFamily="34" charset="0"/>
              </a:rPr>
              <a:t>Lavorare con: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2400" dirty="0">
                <a:latin typeface="Verdana" panose="020B0604030504040204" pitchFamily="34" charset="0"/>
              </a:rPr>
              <a:t>End Note web;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Verdana" panose="020B0604030504040204" pitchFamily="34" charset="0"/>
              </a:rPr>
              <a:t>Zotero desktop; Zotero + Word</a:t>
            </a:r>
            <a:endParaRPr lang="it-IT" altLang="en-US" sz="2400" dirty="0">
              <a:latin typeface="Verdana" panose="020B0604030504040204" pitchFamily="34" charset="0"/>
            </a:endParaRPr>
          </a:p>
        </p:txBody>
      </p:sp>
      <p:pic>
        <p:nvPicPr>
          <p:cNvPr id="6149" name="Immagine 6">
            <a:extLst>
              <a:ext uri="{FF2B5EF4-FFF2-40B4-BE49-F238E27FC236}">
                <a16:creationId xmlns:a16="http://schemas.microsoft.com/office/drawing/2014/main" id="{3990BE2F-3839-FDFD-5E4E-6E021967E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2" b="15656"/>
          <a:stretch>
            <a:fillRect/>
          </a:stretch>
        </p:blipFill>
        <p:spPr bwMode="auto">
          <a:xfrm>
            <a:off x="5945485" y="3429000"/>
            <a:ext cx="2143125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1">
            <a:extLst>
              <a:ext uri="{FF2B5EF4-FFF2-40B4-BE49-F238E27FC236}">
                <a16:creationId xmlns:a16="http://schemas.microsoft.com/office/drawing/2014/main" id="{5D02D23A-107E-76DD-53AD-2892765D1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44513"/>
            <a:ext cx="72009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5">
            <a:extLst>
              <a:ext uri="{FF2B5EF4-FFF2-40B4-BE49-F238E27FC236}">
                <a16:creationId xmlns:a16="http://schemas.microsoft.com/office/drawing/2014/main" id="{2C901D28-EC94-1DCD-04BC-99BC19B83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3175" y="950913"/>
            <a:ext cx="309563" cy="371475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1</a:t>
            </a:r>
          </a:p>
        </p:txBody>
      </p:sp>
      <p:sp>
        <p:nvSpPr>
          <p:cNvPr id="28676" name="Text Box 9">
            <a:extLst>
              <a:ext uri="{FF2B5EF4-FFF2-40B4-BE49-F238E27FC236}">
                <a16:creationId xmlns:a16="http://schemas.microsoft.com/office/drawing/2014/main" id="{8DC7BB80-E074-6DF1-4965-053A38A27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" y="3481388"/>
            <a:ext cx="311150" cy="368300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1</a:t>
            </a:r>
          </a:p>
        </p:txBody>
      </p:sp>
      <p:sp>
        <p:nvSpPr>
          <p:cNvPr id="28677" name="Text Box 10">
            <a:extLst>
              <a:ext uri="{FF2B5EF4-FFF2-40B4-BE49-F238E27FC236}">
                <a16:creationId xmlns:a16="http://schemas.microsoft.com/office/drawing/2014/main" id="{E7926926-BA08-E61D-F13C-D8922918C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363" y="3390900"/>
            <a:ext cx="80930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permette di aggiungere manualmente un documento compilando a mano i vari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campi</a:t>
            </a:r>
          </a:p>
        </p:txBody>
      </p:sp>
      <p:sp>
        <p:nvSpPr>
          <p:cNvPr id="28678" name="Text Box 11">
            <a:extLst>
              <a:ext uri="{FF2B5EF4-FFF2-40B4-BE49-F238E27FC236}">
                <a16:creationId xmlns:a16="http://schemas.microsoft.com/office/drawing/2014/main" id="{508CB02F-B9BC-7BF3-482D-A59C2DBD3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5788" y="952500"/>
            <a:ext cx="311150" cy="369888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2</a:t>
            </a:r>
          </a:p>
        </p:txBody>
      </p:sp>
      <p:sp>
        <p:nvSpPr>
          <p:cNvPr id="28679" name="Text Box 12">
            <a:extLst>
              <a:ext uri="{FF2B5EF4-FFF2-40B4-BE49-F238E27FC236}">
                <a16:creationId xmlns:a16="http://schemas.microsoft.com/office/drawing/2014/main" id="{D5CF60FC-1D3D-04D2-E48D-CFE060BD4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2525" y="981075"/>
            <a:ext cx="311150" cy="369888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3</a:t>
            </a:r>
          </a:p>
        </p:txBody>
      </p:sp>
      <p:sp>
        <p:nvSpPr>
          <p:cNvPr id="28680" name="Text Box 13">
            <a:extLst>
              <a:ext uri="{FF2B5EF4-FFF2-40B4-BE49-F238E27FC236}">
                <a16:creationId xmlns:a16="http://schemas.microsoft.com/office/drawing/2014/main" id="{0E44E805-7048-C566-B93E-28F4EB7B0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838" y="950913"/>
            <a:ext cx="311150" cy="371475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4</a:t>
            </a:r>
          </a:p>
        </p:txBody>
      </p:sp>
      <p:sp>
        <p:nvSpPr>
          <p:cNvPr id="28681" name="Text Box 14">
            <a:extLst>
              <a:ext uri="{FF2B5EF4-FFF2-40B4-BE49-F238E27FC236}">
                <a16:creationId xmlns:a16="http://schemas.microsoft.com/office/drawing/2014/main" id="{52FAF0E3-7682-B218-91DA-C732E67A3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4252913"/>
            <a:ext cx="311150" cy="369887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2</a:t>
            </a:r>
          </a:p>
        </p:txBody>
      </p:sp>
      <p:sp>
        <p:nvSpPr>
          <p:cNvPr id="28682" name="Text Box 15">
            <a:extLst>
              <a:ext uri="{FF2B5EF4-FFF2-40B4-BE49-F238E27FC236}">
                <a16:creationId xmlns:a16="http://schemas.microsoft.com/office/drawing/2014/main" id="{DFBF3A3F-F1CB-7D80-DEB8-5503516DB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825" y="4073525"/>
            <a:ext cx="7094538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permettere di aggiungere un documento conoscendo DOI o PMID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/>
              <a:t>(DOcument Identifier, PubMed unique IDentifier )</a:t>
            </a:r>
          </a:p>
        </p:txBody>
      </p:sp>
      <p:sp>
        <p:nvSpPr>
          <p:cNvPr id="28683" name="Text Box 17">
            <a:extLst>
              <a:ext uri="{FF2B5EF4-FFF2-40B4-BE49-F238E27FC236}">
                <a16:creationId xmlns:a16="http://schemas.microsoft.com/office/drawing/2014/main" id="{4EA63B9E-0A9F-B907-515E-B5CDD7F59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889500"/>
            <a:ext cx="304800" cy="371475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3</a:t>
            </a:r>
          </a:p>
        </p:txBody>
      </p:sp>
      <p:sp>
        <p:nvSpPr>
          <p:cNvPr id="28684" name="Text Box 18">
            <a:extLst>
              <a:ext uri="{FF2B5EF4-FFF2-40B4-BE49-F238E27FC236}">
                <a16:creationId xmlns:a16="http://schemas.microsoft.com/office/drawing/2014/main" id="{DA980D1B-4161-7ED7-F231-7721DF9DB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4845050"/>
            <a:ext cx="7267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permette di aggiungere una nota o un appunto al documento catturato</a:t>
            </a:r>
          </a:p>
        </p:txBody>
      </p:sp>
      <p:sp>
        <p:nvSpPr>
          <p:cNvPr id="28685" name="Text Box 19">
            <a:extLst>
              <a:ext uri="{FF2B5EF4-FFF2-40B4-BE49-F238E27FC236}">
                <a16:creationId xmlns:a16="http://schemas.microsoft.com/office/drawing/2014/main" id="{E34ABCF4-3FFC-EF98-D34C-ED6267AD6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" y="5475288"/>
            <a:ext cx="311150" cy="371475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4</a:t>
            </a:r>
          </a:p>
        </p:txBody>
      </p:sp>
      <p:sp>
        <p:nvSpPr>
          <p:cNvPr id="28686" name="Text Box 20">
            <a:extLst>
              <a:ext uri="{FF2B5EF4-FFF2-40B4-BE49-F238E27FC236}">
                <a16:creationId xmlns:a16="http://schemas.microsoft.com/office/drawing/2014/main" id="{E31F499A-62F0-F688-847E-DEF6A7712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5387975"/>
            <a:ext cx="8093075" cy="92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permette di archiviare il pdf del documento o altri tipi di file.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Zotero può essere usato come archivio “cloud” NB Lo spazio di archiviazione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non è illimitato</a:t>
            </a:r>
          </a:p>
        </p:txBody>
      </p:sp>
      <p:sp>
        <p:nvSpPr>
          <p:cNvPr id="28687" name="Text Box 2">
            <a:extLst>
              <a:ext uri="{FF2B5EF4-FFF2-40B4-BE49-F238E27FC236}">
                <a16:creationId xmlns:a16="http://schemas.microsoft.com/office/drawing/2014/main" id="{FC4401E1-04DA-2449-2040-AA4848FE6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1650" y="166688"/>
            <a:ext cx="28257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C00000"/>
                </a:solidFill>
                <a:latin typeface="Roboto Slab" pitchFamily="2" charset="0"/>
              </a:rPr>
              <a:t>Zotero nel mio pc </a:t>
            </a:r>
          </a:p>
        </p:txBody>
      </p:sp>
      <p:sp>
        <p:nvSpPr>
          <p:cNvPr id="28688" name="CasellaDiTesto 4">
            <a:extLst>
              <a:ext uri="{FF2B5EF4-FFF2-40B4-BE49-F238E27FC236}">
                <a16:creationId xmlns:a16="http://schemas.microsoft.com/office/drawing/2014/main" id="{AE17CCFB-BA03-7092-CF3D-E9D67FA23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6278563"/>
            <a:ext cx="5553075" cy="3683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800">
                <a:latin typeface="Verdana" panose="020B0604030504040204" pitchFamily="34" charset="0"/>
              </a:rPr>
              <a:t>Operiamo direttamente su Zotero nel mio Pc…</a:t>
            </a:r>
            <a:endParaRPr lang="en-GB" altLang="en-US" sz="18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>
            <a:extLst>
              <a:ext uri="{FF2B5EF4-FFF2-40B4-BE49-F238E27FC236}">
                <a16:creationId xmlns:a16="http://schemas.microsoft.com/office/drawing/2014/main" id="{A52A1366-E7EA-1904-5F10-5E078FF54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3450" y="889000"/>
            <a:ext cx="21971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C00000"/>
                </a:solidFill>
                <a:latin typeface="Roboto Slab" pitchFamily="2" charset="0"/>
              </a:rPr>
              <a:t>Zotero e word</a:t>
            </a:r>
          </a:p>
        </p:txBody>
      </p:sp>
      <p:sp>
        <p:nvSpPr>
          <p:cNvPr id="30723" name="Text Box 16">
            <a:extLst>
              <a:ext uri="{FF2B5EF4-FFF2-40B4-BE49-F238E27FC236}">
                <a16:creationId xmlns:a16="http://schemas.microsoft.com/office/drawing/2014/main" id="{0E585C7F-EE65-2D00-89AC-CF0DBF48B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1509713"/>
            <a:ext cx="36004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600" indent="-5334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526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098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Verdana" panose="020B0604030504040204" pitchFamily="34" charset="0"/>
              </a:rPr>
              <a:t>E’ poi necessario installare: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Verdana" panose="020B0604030504040204" pitchFamily="34" charset="0"/>
              </a:rPr>
              <a:t>2) Plugin </a:t>
            </a:r>
            <a:r>
              <a:rPr lang="it-IT" altLang="it-IT" sz="1800" b="1">
                <a:latin typeface="Verdana" panose="020B0604030504040204" pitchFamily="34" charset="0"/>
              </a:rPr>
              <a:t>Zotero per word </a:t>
            </a:r>
          </a:p>
        </p:txBody>
      </p:sp>
      <p:sp>
        <p:nvSpPr>
          <p:cNvPr id="30724" name="Text Box 18">
            <a:extLst>
              <a:ext uri="{FF2B5EF4-FFF2-40B4-BE49-F238E27FC236}">
                <a16:creationId xmlns:a16="http://schemas.microsoft.com/office/drawing/2014/main" id="{6315557C-5573-70E6-C804-3832F2B59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5721350"/>
            <a:ext cx="6537325" cy="309563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hlinkClick r:id="rId2"/>
              </a:rPr>
              <a:t>https://www.zotero.org/support/plugins#word_processor_and_writing_integration</a:t>
            </a:r>
            <a:endParaRPr lang="it-IT" altLang="it-IT" sz="1400"/>
          </a:p>
        </p:txBody>
      </p:sp>
      <p:pic>
        <p:nvPicPr>
          <p:cNvPr id="30725" name="Immagine 1">
            <a:extLst>
              <a:ext uri="{FF2B5EF4-FFF2-40B4-BE49-F238E27FC236}">
                <a16:creationId xmlns:a16="http://schemas.microsoft.com/office/drawing/2014/main" id="{20BCEA0B-5C95-4D0E-2464-B9371F48A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2"/>
          <a:stretch>
            <a:fillRect/>
          </a:stretch>
        </p:blipFill>
        <p:spPr bwMode="auto">
          <a:xfrm>
            <a:off x="211138" y="188913"/>
            <a:ext cx="185420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Immagine 3">
            <a:extLst>
              <a:ext uri="{FF2B5EF4-FFF2-40B4-BE49-F238E27FC236}">
                <a16:creationId xmlns:a16="http://schemas.microsoft.com/office/drawing/2014/main" id="{FE43F61E-BB7B-7179-203D-B75575320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8" b="12408"/>
          <a:stretch>
            <a:fillRect/>
          </a:stretch>
        </p:blipFill>
        <p:spPr bwMode="auto">
          <a:xfrm>
            <a:off x="1825625" y="2374900"/>
            <a:ext cx="559117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Immagine 5">
            <a:extLst>
              <a:ext uri="{FF2B5EF4-FFF2-40B4-BE49-F238E27FC236}">
                <a16:creationId xmlns:a16="http://schemas.microsoft.com/office/drawing/2014/main" id="{BCEDC91E-65FC-1500-1CB6-694E4B23D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5" y="3738563"/>
            <a:ext cx="637222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magine 8">
            <a:extLst>
              <a:ext uri="{FF2B5EF4-FFF2-40B4-BE49-F238E27FC236}">
                <a16:creationId xmlns:a16="http://schemas.microsoft.com/office/drawing/2014/main" id="{24FC908A-1F7B-4EAC-2421-BFE053ABB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09738"/>
            <a:ext cx="7847013" cy="569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62F7C592-1FD9-BC57-70BA-D59C50BDD43D}"/>
              </a:ext>
            </a:extLst>
          </p:cNvPr>
          <p:cNvSpPr/>
          <p:nvPr/>
        </p:nvSpPr>
        <p:spPr bwMode="auto">
          <a:xfrm>
            <a:off x="6659563" y="1773238"/>
            <a:ext cx="576262" cy="142875"/>
          </a:xfrm>
          <a:prstGeom prst="rect">
            <a:avLst/>
          </a:prstGeom>
          <a:solidFill>
            <a:srgbClr val="0070C0"/>
          </a:solidFill>
          <a:ln w="5715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defRPr/>
            </a:pPr>
            <a:endParaRPr lang="it-IT">
              <a:latin typeface="Arial" charset="0"/>
              <a:cs typeface="Arial" charset="0"/>
            </a:endParaRPr>
          </a:p>
        </p:txBody>
      </p:sp>
      <p:sp>
        <p:nvSpPr>
          <p:cNvPr id="31748" name="Ovale 4">
            <a:extLst>
              <a:ext uri="{FF2B5EF4-FFF2-40B4-BE49-F238E27FC236}">
                <a16:creationId xmlns:a16="http://schemas.microsoft.com/office/drawing/2014/main" id="{553BF970-3245-BE5D-2DA9-F00511756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1916113"/>
            <a:ext cx="576262" cy="433387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749" name="Text Box 2">
            <a:extLst>
              <a:ext uri="{FF2B5EF4-FFF2-40B4-BE49-F238E27FC236}">
                <a16:creationId xmlns:a16="http://schemas.microsoft.com/office/drawing/2014/main" id="{8F1E8F00-A229-F99C-E1F7-40ACE6F6D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3" y="1120775"/>
            <a:ext cx="84613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C00000"/>
                </a:solidFill>
                <a:latin typeface="Roboto Slab" pitchFamily="2" charset="0"/>
              </a:rPr>
              <a:t>Zotero nel mio paper word : ha una propria voce di menu </a:t>
            </a:r>
          </a:p>
        </p:txBody>
      </p:sp>
      <p:pic>
        <p:nvPicPr>
          <p:cNvPr id="31750" name="Immagine 6">
            <a:extLst>
              <a:ext uri="{FF2B5EF4-FFF2-40B4-BE49-F238E27FC236}">
                <a16:creationId xmlns:a16="http://schemas.microsoft.com/office/drawing/2014/main" id="{7013E378-1E22-705E-9977-152C582F8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2"/>
          <a:stretch>
            <a:fillRect/>
          </a:stretch>
        </p:blipFill>
        <p:spPr bwMode="auto">
          <a:xfrm>
            <a:off x="211138" y="188913"/>
            <a:ext cx="185420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Immagine 2">
            <a:extLst>
              <a:ext uri="{FF2B5EF4-FFF2-40B4-BE49-F238E27FC236}">
                <a16:creationId xmlns:a16="http://schemas.microsoft.com/office/drawing/2014/main" id="{8D2DB0FD-9C5A-7FD9-15B9-F6DC936C8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6"/>
          <a:stretch>
            <a:fillRect/>
          </a:stretch>
        </p:blipFill>
        <p:spPr bwMode="auto">
          <a:xfrm>
            <a:off x="0" y="796925"/>
            <a:ext cx="91440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Ovale 3">
            <a:extLst>
              <a:ext uri="{FF2B5EF4-FFF2-40B4-BE49-F238E27FC236}">
                <a16:creationId xmlns:a16="http://schemas.microsoft.com/office/drawing/2014/main" id="{A84A767B-4D6B-1CC4-7C88-E1372674B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1268413"/>
            <a:ext cx="1295400" cy="360362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772" name="Ovale 4">
            <a:extLst>
              <a:ext uri="{FF2B5EF4-FFF2-40B4-BE49-F238E27FC236}">
                <a16:creationId xmlns:a16="http://schemas.microsoft.com/office/drawing/2014/main" id="{F3017BDD-F9EC-8F50-08B0-1CC8B1CB4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1989138"/>
            <a:ext cx="2089150" cy="4318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32773" name="Connettore 2 6">
            <a:extLst>
              <a:ext uri="{FF2B5EF4-FFF2-40B4-BE49-F238E27FC236}">
                <a16:creationId xmlns:a16="http://schemas.microsoft.com/office/drawing/2014/main" id="{F9585BAF-0A6B-A1D9-9C14-9267548CA2D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24525" y="6524625"/>
            <a:ext cx="576263" cy="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ttangolo 7">
            <a:extLst>
              <a:ext uri="{FF2B5EF4-FFF2-40B4-BE49-F238E27FC236}">
                <a16:creationId xmlns:a16="http://schemas.microsoft.com/office/drawing/2014/main" id="{4CE10E2D-8597-54D8-B6FF-41E5D3E80C45}"/>
              </a:ext>
            </a:extLst>
          </p:cNvPr>
          <p:cNvSpPr/>
          <p:nvPr/>
        </p:nvSpPr>
        <p:spPr bwMode="auto">
          <a:xfrm>
            <a:off x="6300788" y="908050"/>
            <a:ext cx="574675" cy="144463"/>
          </a:xfrm>
          <a:prstGeom prst="rect">
            <a:avLst/>
          </a:prstGeom>
          <a:solidFill>
            <a:srgbClr val="0070C0"/>
          </a:solidFill>
          <a:ln w="5715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defRPr/>
            </a:pPr>
            <a:endParaRPr lang="it-IT">
              <a:latin typeface="Arial" charset="0"/>
              <a:cs typeface="Arial" charset="0"/>
            </a:endParaRPr>
          </a:p>
        </p:txBody>
      </p:sp>
      <p:sp>
        <p:nvSpPr>
          <p:cNvPr id="32775" name="Text Box 2">
            <a:extLst>
              <a:ext uri="{FF2B5EF4-FFF2-40B4-BE49-F238E27FC236}">
                <a16:creationId xmlns:a16="http://schemas.microsoft.com/office/drawing/2014/main" id="{64D3F4AC-9DFC-0F3A-8FEF-0A788A2C0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25" y="279400"/>
            <a:ext cx="78549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C00000"/>
                </a:solidFill>
                <a:latin typeface="Roboto Slab" pitchFamily="2" charset="0"/>
              </a:rPr>
              <a:t>Zotero nel mio paper word : scelgo lo stile citazionale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Immagine 2">
            <a:extLst>
              <a:ext uri="{FF2B5EF4-FFF2-40B4-BE49-F238E27FC236}">
                <a16:creationId xmlns:a16="http://schemas.microsoft.com/office/drawing/2014/main" id="{1EE29C26-8279-7AA7-11AF-99243B2D4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81075"/>
            <a:ext cx="8423275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CasellaDiTesto 3">
            <a:extLst>
              <a:ext uri="{FF2B5EF4-FFF2-40B4-BE49-F238E27FC236}">
                <a16:creationId xmlns:a16="http://schemas.microsoft.com/office/drawing/2014/main" id="{842543F0-9072-BCEA-7B10-143007621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811213"/>
            <a:ext cx="5870575" cy="9239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800">
                <a:latin typeface="Verdana" panose="020B0604030504040204" pitchFamily="34" charset="0"/>
              </a:rPr>
              <a:t>Mi posiziono con il cursore nel punto del paper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>
                <a:latin typeface="Verdana" panose="020B0604030504040204" pitchFamily="34" charset="0"/>
              </a:rPr>
              <a:t>dove voglio inserire la prima citazione e clicco su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>
                <a:solidFill>
                  <a:srgbClr val="FF0000"/>
                </a:solidFill>
                <a:latin typeface="Verdana" panose="020B0604030504040204" pitchFamily="34" charset="0"/>
              </a:rPr>
              <a:t>Add/edit citation </a:t>
            </a:r>
          </a:p>
        </p:txBody>
      </p:sp>
      <p:cxnSp>
        <p:nvCxnSpPr>
          <p:cNvPr id="33796" name="Connettore diritto 5">
            <a:extLst>
              <a:ext uri="{FF2B5EF4-FFF2-40B4-BE49-F238E27FC236}">
                <a16:creationId xmlns:a16="http://schemas.microsoft.com/office/drawing/2014/main" id="{C2971ADC-0825-257F-1D2D-6B1465A11A6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08400" y="3573463"/>
            <a:ext cx="0" cy="169862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797" name="Ovale 6">
            <a:extLst>
              <a:ext uri="{FF2B5EF4-FFF2-40B4-BE49-F238E27FC236}">
                <a16:creationId xmlns:a16="http://schemas.microsoft.com/office/drawing/2014/main" id="{577B012E-24C7-3DC5-6EFF-E3EABB4DF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484313"/>
            <a:ext cx="576263" cy="792162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798" name="Text Box 2">
            <a:extLst>
              <a:ext uri="{FF2B5EF4-FFF2-40B4-BE49-F238E27FC236}">
                <a16:creationId xmlns:a16="http://schemas.microsoft.com/office/drawing/2014/main" id="{E3E553E6-2726-88C2-5701-31766AC0C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3" y="328613"/>
            <a:ext cx="8245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C00000"/>
                </a:solidFill>
                <a:latin typeface="Roboto Slab" pitchFamily="2" charset="0"/>
              </a:rPr>
              <a:t>Zotero nel mio paper word : inserisco la prima citazione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Immagine 4">
            <a:extLst>
              <a:ext uri="{FF2B5EF4-FFF2-40B4-BE49-F238E27FC236}">
                <a16:creationId xmlns:a16="http://schemas.microsoft.com/office/drawing/2014/main" id="{11782657-0890-0570-688D-FBE0BF8FB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2" t="27765" r="3539" b="3189"/>
          <a:stretch>
            <a:fillRect/>
          </a:stretch>
        </p:blipFill>
        <p:spPr bwMode="auto">
          <a:xfrm>
            <a:off x="684213" y="1773238"/>
            <a:ext cx="72009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CasellaDiTesto 3">
            <a:extLst>
              <a:ext uri="{FF2B5EF4-FFF2-40B4-BE49-F238E27FC236}">
                <a16:creationId xmlns:a16="http://schemas.microsoft.com/office/drawing/2014/main" id="{8C07A1C6-7944-04F4-91B1-BE4A24BD3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1125538"/>
            <a:ext cx="5818187" cy="92233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800">
                <a:latin typeface="Verdana" panose="020B0604030504040204" pitchFamily="34" charset="0"/>
              </a:rPr>
              <a:t>Word comunica con Zotero (aperto sul desktop)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>
                <a:latin typeface="Verdana" panose="020B0604030504040204" pitchFamily="34" charset="0"/>
              </a:rPr>
              <a:t>Scelgo </a:t>
            </a:r>
            <a:r>
              <a:rPr lang="it-IT" altLang="en-US" sz="1800">
                <a:solidFill>
                  <a:srgbClr val="FF0000"/>
                </a:solidFill>
                <a:latin typeface="Verdana" panose="020B0604030504040204" pitchFamily="34" charset="0"/>
              </a:rPr>
              <a:t>visulizzazione classica </a:t>
            </a:r>
            <a:r>
              <a:rPr lang="it-IT" altLang="en-US" sz="1800">
                <a:latin typeface="Verdana" panose="020B0604030504040204" pitchFamily="34" charset="0"/>
              </a:rPr>
              <a:t>per intercettare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i="1">
                <a:latin typeface="Verdana" panose="020B0604030504040204" pitchFamily="34" charset="0"/>
              </a:rPr>
              <a:t>quale citazione </a:t>
            </a:r>
            <a:r>
              <a:rPr lang="it-IT" altLang="en-US" sz="1800">
                <a:latin typeface="Verdana" panose="020B0604030504040204" pitchFamily="34" charset="0"/>
              </a:rPr>
              <a:t>voglio inserire in questo punto</a:t>
            </a:r>
            <a:r>
              <a:rPr lang="it-IT" altLang="en-US" sz="180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34820" name="Text Box 2">
            <a:extLst>
              <a:ext uri="{FF2B5EF4-FFF2-40B4-BE49-F238E27FC236}">
                <a16:creationId xmlns:a16="http://schemas.microsoft.com/office/drawing/2014/main" id="{EA042C62-BFD5-F494-C4EA-5847EC156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3" y="328613"/>
            <a:ext cx="8245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C00000"/>
                </a:solidFill>
                <a:latin typeface="Roboto Slab" pitchFamily="2" charset="0"/>
              </a:rPr>
              <a:t>Zotero nel mio paper word : inserisco la prima citazione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Immagine 2">
            <a:extLst>
              <a:ext uri="{FF2B5EF4-FFF2-40B4-BE49-F238E27FC236}">
                <a16:creationId xmlns:a16="http://schemas.microsoft.com/office/drawing/2014/main" id="{A3258802-FB33-F3AB-BF63-5C1652042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203325"/>
            <a:ext cx="9144000" cy="565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Ovale 3">
            <a:extLst>
              <a:ext uri="{FF2B5EF4-FFF2-40B4-BE49-F238E27FC236}">
                <a16:creationId xmlns:a16="http://schemas.microsoft.com/office/drawing/2014/main" id="{4117356E-AE6F-0AB5-75F1-8219199F6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2924175"/>
            <a:ext cx="2879725" cy="360363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44" name="Ovale 4">
            <a:extLst>
              <a:ext uri="{FF2B5EF4-FFF2-40B4-BE49-F238E27FC236}">
                <a16:creationId xmlns:a16="http://schemas.microsoft.com/office/drawing/2014/main" id="{AD18DB13-A6FD-29DE-AB0E-86AD98CA3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5300663"/>
            <a:ext cx="936625" cy="360362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45" name="CasellaDiTesto 3">
            <a:extLst>
              <a:ext uri="{FF2B5EF4-FFF2-40B4-BE49-F238E27FC236}">
                <a16:creationId xmlns:a16="http://schemas.microsoft.com/office/drawing/2014/main" id="{8006D728-17C9-36AD-41F3-F65222D22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904875"/>
            <a:ext cx="4133850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800">
                <a:latin typeface="Verdana" panose="020B0604030504040204" pitchFamily="34" charset="0"/>
              </a:rPr>
              <a:t>Scelgo la citazione e clicco su </a:t>
            </a:r>
            <a:r>
              <a:rPr lang="it-IT" altLang="en-US" sz="1800">
                <a:solidFill>
                  <a:srgbClr val="FF0000"/>
                </a:solidFill>
                <a:latin typeface="Verdana" panose="020B0604030504040204" pitchFamily="34" charset="0"/>
              </a:rPr>
              <a:t>OK</a:t>
            </a:r>
          </a:p>
        </p:txBody>
      </p:sp>
      <p:sp>
        <p:nvSpPr>
          <p:cNvPr id="35846" name="Text Box 2">
            <a:extLst>
              <a:ext uri="{FF2B5EF4-FFF2-40B4-BE49-F238E27FC236}">
                <a16:creationId xmlns:a16="http://schemas.microsoft.com/office/drawing/2014/main" id="{00ABA5C3-333E-022F-E264-49EFE7C15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3" y="328613"/>
            <a:ext cx="8245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C00000"/>
                </a:solidFill>
                <a:latin typeface="Roboto Slab" pitchFamily="2" charset="0"/>
              </a:rPr>
              <a:t>Zotero nel mio paper word : inserisco la prima citazione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Immagine 2">
            <a:extLst>
              <a:ext uri="{FF2B5EF4-FFF2-40B4-BE49-F238E27FC236}">
                <a16:creationId xmlns:a16="http://schemas.microsoft.com/office/drawing/2014/main" id="{681B4948-1780-27D0-D6E9-58871ED5C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836613"/>
            <a:ext cx="9042400" cy="636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867" name="Connettore diritto 3">
            <a:extLst>
              <a:ext uri="{FF2B5EF4-FFF2-40B4-BE49-F238E27FC236}">
                <a16:creationId xmlns:a16="http://schemas.microsoft.com/office/drawing/2014/main" id="{BA37E566-5150-CEE3-4DC9-DD5A21B455D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51050" y="5949950"/>
            <a:ext cx="0" cy="169863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868" name="Ovale 4">
            <a:extLst>
              <a:ext uri="{FF2B5EF4-FFF2-40B4-BE49-F238E27FC236}">
                <a16:creationId xmlns:a16="http://schemas.microsoft.com/office/drawing/2014/main" id="{CA65AB9F-F166-ECB7-DA89-C78B58D21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341438"/>
            <a:ext cx="792162" cy="792162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69" name="Rettangolo 5">
            <a:extLst>
              <a:ext uri="{FF2B5EF4-FFF2-40B4-BE49-F238E27FC236}">
                <a16:creationId xmlns:a16="http://schemas.microsoft.com/office/drawing/2014/main" id="{9C0BB4C0-F18B-391C-F55D-3EDDEB79C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3328988"/>
            <a:ext cx="719137" cy="244475"/>
          </a:xfrm>
          <a:prstGeom prst="rect">
            <a:avLst/>
          </a:prstGeom>
          <a:noFill/>
          <a:ln w="57150" algn="ctr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0" name="CasellaDiTesto 6">
            <a:extLst>
              <a:ext uri="{FF2B5EF4-FFF2-40B4-BE49-F238E27FC236}">
                <a16:creationId xmlns:a16="http://schemas.microsoft.com/office/drawing/2014/main" id="{90AE3FE4-51F3-854A-AB81-131396115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5038" y="879475"/>
            <a:ext cx="5441950" cy="9239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800"/>
              <a:t>Dopo che ho scelto quale paper voglio citare si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/>
              <a:t>crea la </a:t>
            </a:r>
            <a:r>
              <a:rPr lang="it-IT" altLang="en-US" sz="1800" b="1">
                <a:solidFill>
                  <a:srgbClr val="00B0F0"/>
                </a:solidFill>
              </a:rPr>
              <a:t>nota… </a:t>
            </a:r>
            <a:r>
              <a:rPr lang="it-IT" altLang="en-US" sz="1800"/>
              <a:t>Poi mi posiziono sotto «references»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/>
              <a:t>e clicco su </a:t>
            </a:r>
            <a:r>
              <a:rPr lang="it-IT" altLang="en-US" sz="1800">
                <a:solidFill>
                  <a:srgbClr val="FF0000"/>
                </a:solidFill>
              </a:rPr>
              <a:t>Add/edit Bibliography</a:t>
            </a:r>
          </a:p>
        </p:txBody>
      </p:sp>
      <p:sp>
        <p:nvSpPr>
          <p:cNvPr id="36871" name="Text Box 2">
            <a:extLst>
              <a:ext uri="{FF2B5EF4-FFF2-40B4-BE49-F238E27FC236}">
                <a16:creationId xmlns:a16="http://schemas.microsoft.com/office/drawing/2014/main" id="{4A60FED0-2788-9FC5-BC31-E0377E02A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3" y="328613"/>
            <a:ext cx="8245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C00000"/>
                </a:solidFill>
                <a:latin typeface="Roboto Slab" pitchFamily="2" charset="0"/>
              </a:rPr>
              <a:t>Zotero nel mio paper word : inserisco la prima citazione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Immagine 2">
            <a:extLst>
              <a:ext uri="{FF2B5EF4-FFF2-40B4-BE49-F238E27FC236}">
                <a16:creationId xmlns:a16="http://schemas.microsoft.com/office/drawing/2014/main" id="{5EEF6988-5567-B6F5-2EF1-1BD46AD57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596900"/>
            <a:ext cx="8461375" cy="582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ttangolo 3">
            <a:extLst>
              <a:ext uri="{FF2B5EF4-FFF2-40B4-BE49-F238E27FC236}">
                <a16:creationId xmlns:a16="http://schemas.microsoft.com/office/drawing/2014/main" id="{F9EDFCAC-69CE-2A02-5DAB-B52CDF65E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184525"/>
            <a:ext cx="720725" cy="244475"/>
          </a:xfrm>
          <a:prstGeom prst="rect">
            <a:avLst/>
          </a:prstGeom>
          <a:noFill/>
          <a:ln w="57150" algn="ctr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7892" name="CasellaDiTesto 6">
            <a:extLst>
              <a:ext uri="{FF2B5EF4-FFF2-40B4-BE49-F238E27FC236}">
                <a16:creationId xmlns:a16="http://schemas.microsoft.com/office/drawing/2014/main" id="{81032C0A-524E-5E54-5F5B-AE614A8D1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050" y="615950"/>
            <a:ext cx="5199063" cy="64611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800"/>
              <a:t>A questo punto anche la citazione viene trascritta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/>
              <a:t>sotto «references»</a:t>
            </a:r>
          </a:p>
        </p:txBody>
      </p:sp>
      <p:sp>
        <p:nvSpPr>
          <p:cNvPr id="37893" name="Rettangolo con angoli arrotondati 2">
            <a:extLst>
              <a:ext uri="{FF2B5EF4-FFF2-40B4-BE49-F238E27FC236}">
                <a16:creationId xmlns:a16="http://schemas.microsoft.com/office/drawing/2014/main" id="{F327E045-5E61-E224-14DE-58D3C969D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5707063"/>
            <a:ext cx="6049963" cy="581025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37894" name="Ovale 4">
            <a:extLst>
              <a:ext uri="{FF2B5EF4-FFF2-40B4-BE49-F238E27FC236}">
                <a16:creationId xmlns:a16="http://schemas.microsoft.com/office/drawing/2014/main" id="{BB1A9A44-9C9B-AF7A-BAE0-FA874CCB2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0163" y="1058863"/>
            <a:ext cx="793750" cy="792162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7895" name="Text Box 2">
            <a:extLst>
              <a:ext uri="{FF2B5EF4-FFF2-40B4-BE49-F238E27FC236}">
                <a16:creationId xmlns:a16="http://schemas.microsoft.com/office/drawing/2014/main" id="{D58F8B4D-C766-8A8B-7B14-A9D38CB7F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53988"/>
            <a:ext cx="8245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C00000"/>
                </a:solidFill>
                <a:latin typeface="Roboto Slab" pitchFamily="2" charset="0"/>
              </a:rPr>
              <a:t>Zotero nel mio paper word : inserisco la prima citazione</a:t>
            </a:r>
          </a:p>
        </p:txBody>
      </p:sp>
      <p:sp>
        <p:nvSpPr>
          <p:cNvPr id="37896" name="CasellaDiTesto 5">
            <a:extLst>
              <a:ext uri="{FF2B5EF4-FFF2-40B4-BE49-F238E27FC236}">
                <a16:creationId xmlns:a16="http://schemas.microsoft.com/office/drawing/2014/main" id="{EE3CA1CC-6592-C58D-736D-F1F99C757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6399213"/>
            <a:ext cx="5170487" cy="369887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800">
                <a:latin typeface="Verdana" panose="020B0604030504040204" pitchFamily="34" charset="0"/>
              </a:rPr>
              <a:t>Operiamo direttamente su Zotero e Word…</a:t>
            </a:r>
            <a:endParaRPr lang="en-GB" altLang="en-US" sz="18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illustrazioni stock, clip art, cartoni animati e icone di tendenza di grazie medici e infermieri - thank you for your attention">
            <a:extLst>
              <a:ext uri="{FF2B5EF4-FFF2-40B4-BE49-F238E27FC236}">
                <a16:creationId xmlns:a16="http://schemas.microsoft.com/office/drawing/2014/main" id="{A8B57BD9-07B2-3C56-5F1E-586E5CAF1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17" b="11060"/>
          <a:stretch>
            <a:fillRect/>
          </a:stretch>
        </p:blipFill>
        <p:spPr bwMode="auto">
          <a:xfrm>
            <a:off x="1908175" y="1052513"/>
            <a:ext cx="582930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CasellaDiTesto 2">
            <a:extLst>
              <a:ext uri="{FF2B5EF4-FFF2-40B4-BE49-F238E27FC236}">
                <a16:creationId xmlns:a16="http://schemas.microsoft.com/office/drawing/2014/main" id="{F84623C3-7037-65D6-F14D-1349DA68D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4508500"/>
            <a:ext cx="5829300" cy="1508125"/>
          </a:xfrm>
          <a:prstGeom prst="rect">
            <a:avLst/>
          </a:prstGeom>
          <a:solidFill>
            <a:srgbClr val="00A7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en-US" sz="2800" b="1">
                <a:solidFill>
                  <a:schemeClr val="bg1"/>
                </a:solidFill>
                <a:latin typeface="Fira Sans" panose="020B0503050000020004" pitchFamily="34" charset="0"/>
              </a:rPr>
              <a:t>Per informazioni e supporto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en-US">
                <a:solidFill>
                  <a:schemeClr val="bg1"/>
                </a:solidFill>
                <a:latin typeface="Verdana" panose="020B0604030504040204" pitchFamily="34" charset="0"/>
              </a:rPr>
              <a:t>bibliomedfarm@unige.it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en-US">
                <a:solidFill>
                  <a:schemeClr val="bg1"/>
                </a:solidFill>
                <a:latin typeface="Verdana" panose="020B0604030504040204" pitchFamily="34" charset="0"/>
              </a:rPr>
              <a:t>testoni@unige.it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>
            <a:extLst>
              <a:ext uri="{FF2B5EF4-FFF2-40B4-BE49-F238E27FC236}">
                <a16:creationId xmlns:a16="http://schemas.microsoft.com/office/drawing/2014/main" id="{828F0A7A-CC64-EE74-0864-5D3809EED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976313"/>
            <a:ext cx="84963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3600" b="1">
                <a:solidFill>
                  <a:srgbClr val="C00000"/>
                </a:solidFill>
                <a:latin typeface="Roboto Slab" pitchFamily="2" charset="0"/>
              </a:rPr>
              <a:t>I Reference management software (RMS)</a:t>
            </a:r>
          </a:p>
        </p:txBody>
      </p:sp>
      <p:sp>
        <p:nvSpPr>
          <p:cNvPr id="7171" name="Text Box 5">
            <a:extLst>
              <a:ext uri="{FF2B5EF4-FFF2-40B4-BE49-F238E27FC236}">
                <a16:creationId xmlns:a16="http://schemas.microsoft.com/office/drawing/2014/main" id="{E5BB64FE-5818-2D62-3D0F-FE901B2B5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2420938"/>
            <a:ext cx="8721725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latin typeface="Verdana" panose="020B0604030504040204" pitchFamily="34" charset="0"/>
              </a:rPr>
              <a:t>Cosa sono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Verdana" panose="020B0604030504040204" pitchFamily="34" charset="0"/>
              </a:rPr>
              <a:t>Software che permettono di creare e gestire in modo automatico una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Verdana" panose="020B0604030504040204" pitchFamily="34" charset="0"/>
              </a:rPr>
              <a:t>bibliografia generando descrizioni bibliografiche: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sz="1800" dirty="0">
                <a:latin typeface="Verdana" panose="020B0604030504040204" pitchFamily="34" charset="0"/>
              </a:rPr>
              <a:t> uniformi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sz="1800" dirty="0">
                <a:latin typeface="Verdana" panose="020B0604030504040204" pitchFamily="34" charset="0"/>
              </a:rPr>
              <a:t> nello stile citazionale desiderato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sz="1800" dirty="0">
                <a:latin typeface="Verdana" panose="020B0604030504040204" pitchFamily="34" charset="0"/>
              </a:rPr>
              <a:t> ordinate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latin typeface="Verdana" panose="020B0604030504040204" pitchFamily="34" charset="0"/>
              </a:rPr>
              <a:t>Quali sono i RMS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700" dirty="0">
                <a:latin typeface="Verdana" panose="020B0604030504040204" pitchFamily="34" charset="0"/>
              </a:rPr>
              <a:t>ce ne sono diversi, alcuni gratuiti altri a pagamento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700" b="1" dirty="0" err="1">
                <a:latin typeface="Verdana" panose="020B0604030504040204" pitchFamily="34" charset="0"/>
              </a:rPr>
              <a:t>EndNote</a:t>
            </a:r>
            <a:r>
              <a:rPr lang="it-IT" altLang="it-IT" sz="1700" dirty="0">
                <a:latin typeface="Verdana" panose="020B0604030504040204" pitchFamily="34" charset="0"/>
              </a:rPr>
              <a:t> accessibile tramite l’abbonamento a </a:t>
            </a:r>
            <a:r>
              <a:rPr lang="it-IT" altLang="it-IT" sz="1700" dirty="0" err="1">
                <a:latin typeface="Verdana" panose="020B0604030504040204" pitchFamily="34" charset="0"/>
              </a:rPr>
              <a:t>WoS</a:t>
            </a:r>
            <a:r>
              <a:rPr lang="it-IT" altLang="it-IT" sz="1700" dirty="0">
                <a:latin typeface="Verdana" panose="020B0604030504040204" pitchFamily="34" charset="0"/>
              </a:rPr>
              <a:t>, solo web</a:t>
            </a:r>
            <a:endParaRPr lang="it-IT" altLang="it-IT" sz="1700" b="1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700" b="1" dirty="0" err="1">
                <a:latin typeface="Verdana" panose="020B0604030504040204" pitchFamily="34" charset="0"/>
              </a:rPr>
              <a:t>Zotero</a:t>
            </a:r>
            <a:r>
              <a:rPr lang="it-IT" altLang="it-IT" sz="1700" b="1" dirty="0">
                <a:latin typeface="Verdana" panose="020B0604030504040204" pitchFamily="34" charset="0"/>
              </a:rPr>
              <a:t> </a:t>
            </a:r>
            <a:r>
              <a:rPr lang="it-IT" altLang="it-IT" sz="1700" dirty="0">
                <a:latin typeface="Verdana" panose="020B0604030504040204" pitchFamily="34" charset="0"/>
              </a:rPr>
              <a:t>gratuito, curato da </a:t>
            </a:r>
            <a:r>
              <a:rPr lang="it-IT" altLang="it-IT" sz="1700" i="1" dirty="0" err="1">
                <a:latin typeface="Verdana" panose="020B0604030504040204" pitchFamily="34" charset="0"/>
              </a:rPr>
              <a:t>Roy</a:t>
            </a:r>
            <a:r>
              <a:rPr lang="it-IT" altLang="it-IT" sz="1700" i="1" dirty="0">
                <a:latin typeface="Verdana" panose="020B0604030504040204" pitchFamily="34" charset="0"/>
              </a:rPr>
              <a:t> </a:t>
            </a:r>
            <a:r>
              <a:rPr lang="it-IT" altLang="it-IT" sz="1700" i="1" dirty="0" err="1">
                <a:latin typeface="Verdana" panose="020B0604030504040204" pitchFamily="34" charset="0"/>
              </a:rPr>
              <a:t>Rosenzweig</a:t>
            </a:r>
            <a:r>
              <a:rPr lang="it-IT" altLang="it-IT" sz="1700" i="1" dirty="0">
                <a:latin typeface="Verdana" panose="020B0604030504040204" pitchFamily="34" charset="0"/>
              </a:rPr>
              <a:t> Center for History and New Media</a:t>
            </a:r>
            <a:endParaRPr lang="it-IT" altLang="it-IT" sz="1700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700" b="1" dirty="0" err="1">
                <a:latin typeface="Verdana" panose="020B0604030504040204" pitchFamily="34" charset="0"/>
              </a:rPr>
              <a:t>Mendeley</a:t>
            </a:r>
            <a:r>
              <a:rPr lang="it-IT" altLang="it-IT" sz="1700" b="1" dirty="0">
                <a:latin typeface="Verdana" panose="020B0604030504040204" pitchFamily="34" charset="0"/>
              </a:rPr>
              <a:t> </a:t>
            </a:r>
            <a:r>
              <a:rPr lang="it-IT" altLang="it-IT" sz="1700" dirty="0">
                <a:latin typeface="Verdana" panose="020B0604030504040204" pitchFamily="34" charset="0"/>
              </a:rPr>
              <a:t>gratuito, acquisito dall’editore Elsevier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700" b="1" dirty="0">
                <a:latin typeface="Verdana" panose="020B0604030504040204" pitchFamily="34" charset="0"/>
              </a:rPr>
              <a:t>Molti altri</a:t>
            </a:r>
            <a:r>
              <a:rPr lang="it-IT" altLang="it-IT" sz="1700" dirty="0">
                <a:latin typeface="Verdana" panose="020B0604030504040204" pitchFamily="34" charset="0"/>
              </a:rPr>
              <a:t>…</a:t>
            </a:r>
            <a:r>
              <a:rPr lang="it-IT" altLang="it-IT" sz="1800" dirty="0">
                <a:latin typeface="Verdana" panose="020B0604030504040204" pitchFamily="34" charset="0"/>
              </a:rPr>
              <a:t> </a:t>
            </a:r>
            <a:r>
              <a:rPr lang="it-IT" altLang="it-IT" sz="1200" dirty="0">
                <a:latin typeface="Verdana" panose="020B0604030504040204" pitchFamily="34" charset="0"/>
                <a:hlinkClick r:id="rId2"/>
              </a:rPr>
              <a:t>https://en.wikipedia.org/wiki/Comparison_of_reference_management_software</a:t>
            </a:r>
            <a:endParaRPr lang="it-IT" altLang="it-IT" sz="1200" dirty="0">
              <a:latin typeface="Verdana" panose="020B060403050404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it-IT" altLang="it-IT" sz="1200" dirty="0">
              <a:latin typeface="Verdana" panose="020B0604030504040204" pitchFamily="34" charset="0"/>
            </a:endParaRPr>
          </a:p>
        </p:txBody>
      </p:sp>
      <p:pic>
        <p:nvPicPr>
          <p:cNvPr id="7172" name="Immagine 1">
            <a:extLst>
              <a:ext uri="{FF2B5EF4-FFF2-40B4-BE49-F238E27FC236}">
                <a16:creationId xmlns:a16="http://schemas.microsoft.com/office/drawing/2014/main" id="{C73FB6BC-5473-E59A-64DD-EBAAE0210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238125"/>
            <a:ext cx="185578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1525301-5E2F-9981-C514-5509621D7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" y="89065"/>
            <a:ext cx="1855005" cy="73944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CF1C599-D6BA-1150-16D3-9A10B29C4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264" y="2614786"/>
            <a:ext cx="5057775" cy="4076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7E94AD0-51C2-4F4D-26A5-E7350F17EB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94" y="2420888"/>
            <a:ext cx="4087128" cy="417646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985F5BA1-C94B-3B7F-CAE8-895D77D4A41B}"/>
              </a:ext>
            </a:extLst>
          </p:cNvPr>
          <p:cNvCxnSpPr>
            <a:cxnSpLocks/>
          </p:cNvCxnSpPr>
          <p:nvPr/>
        </p:nvCxnSpPr>
        <p:spPr>
          <a:xfrm flipV="1">
            <a:off x="2267744" y="3886834"/>
            <a:ext cx="1972840" cy="195240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E1212BD6-60AB-A2DB-7086-B75235C98443}"/>
              </a:ext>
            </a:extLst>
          </p:cNvPr>
          <p:cNvSpPr/>
          <p:nvPr/>
        </p:nvSpPr>
        <p:spPr bwMode="auto">
          <a:xfrm>
            <a:off x="1331640" y="5839241"/>
            <a:ext cx="936104" cy="254055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5B99DC2A-BBC2-6615-697F-DA1C02C54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784" y="332656"/>
            <a:ext cx="451643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C00000"/>
                </a:solidFill>
                <a:latin typeface="Roboto Slab" pitchFamily="2" charset="0"/>
              </a:rPr>
              <a:t>Cosa è uno «stile citazionale»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B78EF3A5-9C46-6F60-A0C3-76C275CE7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836712"/>
            <a:ext cx="836994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In una bibliografia, affinché il documento citato possa essere identificato è necessario che siano presenti i principali dati (autore, titolo, data).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Lo stile citazionale definisce il modo uniforme in cui questi elementi sono presentati (formato nella nota nel testo, ordine degli elementi, punteggiatura convenzionale) </a:t>
            </a:r>
          </a:p>
        </p:txBody>
      </p:sp>
    </p:spTree>
    <p:extLst>
      <p:ext uri="{BB962C8B-B14F-4D97-AF65-F5344CB8AC3E}">
        <p14:creationId xmlns:p14="http://schemas.microsoft.com/office/powerpoint/2010/main" val="501608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>
            <a:extLst>
              <a:ext uri="{FF2B5EF4-FFF2-40B4-BE49-F238E27FC236}">
                <a16:creationId xmlns:a16="http://schemas.microsoft.com/office/drawing/2014/main" id="{1BF1ADB1-BF6C-4398-46D7-0B34283E7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664" y="774417"/>
            <a:ext cx="484155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0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C00000"/>
                </a:solidFill>
                <a:latin typeface="Roboto Slab" pitchFamily="2" charset="0"/>
              </a:rPr>
              <a:t>       Principali stili citazionali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C00000"/>
                </a:solidFill>
                <a:latin typeface="Roboto Slab" pitchFamily="2" charset="0"/>
              </a:rPr>
              <a:t>per l’area biomedica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400" dirty="0">
              <a:latin typeface="Roboto Slab" pitchFamily="2" charset="0"/>
            </a:endParaRPr>
          </a:p>
        </p:txBody>
      </p:sp>
      <p:pic>
        <p:nvPicPr>
          <p:cNvPr id="8196" name="Immagine 1">
            <a:extLst>
              <a:ext uri="{FF2B5EF4-FFF2-40B4-BE49-F238E27FC236}">
                <a16:creationId xmlns:a16="http://schemas.microsoft.com/office/drawing/2014/main" id="{3E23E277-E488-FC66-D9C3-569EE584D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2"/>
          <a:stretch>
            <a:fillRect/>
          </a:stretch>
        </p:blipFill>
        <p:spPr bwMode="auto">
          <a:xfrm>
            <a:off x="211138" y="188913"/>
            <a:ext cx="185420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CasellaDiTesto 3">
            <a:extLst>
              <a:ext uri="{FF2B5EF4-FFF2-40B4-BE49-F238E27FC236}">
                <a16:creationId xmlns:a16="http://schemas.microsoft.com/office/drawing/2014/main" id="{D63A305D-723F-1E27-53CD-CDAAC6666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" y="3412332"/>
            <a:ext cx="8886825" cy="3698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800" b="1">
                <a:latin typeface="Roboto Slab" pitchFamily="2" charset="0"/>
              </a:rPr>
              <a:t>AMA 11° ed.</a:t>
            </a:r>
            <a:endParaRPr lang="en-GB" altLang="en-US" sz="1800" b="1">
              <a:latin typeface="Roboto Slab" pitchFamily="2" charset="0"/>
            </a:endParaRPr>
          </a:p>
        </p:txBody>
      </p:sp>
      <p:pic>
        <p:nvPicPr>
          <p:cNvPr id="8198" name="Immagine 4">
            <a:extLst>
              <a:ext uri="{FF2B5EF4-FFF2-40B4-BE49-F238E27FC236}">
                <a16:creationId xmlns:a16="http://schemas.microsoft.com/office/drawing/2014/main" id="{6F5961DE-6B25-A7CF-43ED-32A8AF970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3992845"/>
            <a:ext cx="8540750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ttangolo 5">
            <a:extLst>
              <a:ext uri="{FF2B5EF4-FFF2-40B4-BE49-F238E27FC236}">
                <a16:creationId xmlns:a16="http://schemas.microsoft.com/office/drawing/2014/main" id="{087C1B00-E474-40FA-A08F-6AC0C1118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696" y="4580628"/>
            <a:ext cx="936104" cy="318370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CB93EA7-F72F-916B-FE92-EF7D1F8A4941}"/>
              </a:ext>
            </a:extLst>
          </p:cNvPr>
          <p:cNvSpPr txBox="1"/>
          <p:nvPr/>
        </p:nvSpPr>
        <p:spPr>
          <a:xfrm>
            <a:off x="3563888" y="1830835"/>
            <a:ext cx="11945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AMA 11°</a:t>
            </a:r>
          </a:p>
          <a:p>
            <a:pPr algn="ctr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APA 7</a:t>
            </a:r>
          </a:p>
          <a:p>
            <a:pPr algn="ctr"/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</a:rPr>
              <a:t>Jama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Nature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magine 9">
            <a:extLst>
              <a:ext uri="{FF2B5EF4-FFF2-40B4-BE49-F238E27FC236}">
                <a16:creationId xmlns:a16="http://schemas.microsoft.com/office/drawing/2014/main" id="{E45F63C1-D0EE-B155-C54D-34544A7ED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4221163"/>
            <a:ext cx="860107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CasellaDiTesto 10">
            <a:extLst>
              <a:ext uri="{FF2B5EF4-FFF2-40B4-BE49-F238E27FC236}">
                <a16:creationId xmlns:a16="http://schemas.microsoft.com/office/drawing/2014/main" id="{B414C0CD-C0D9-E614-EE72-06A3730E6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3810000"/>
            <a:ext cx="8891588" cy="3683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800" b="1">
                <a:latin typeface="Roboto Slab" pitchFamily="2" charset="0"/>
              </a:rPr>
              <a:t>APA 7°</a:t>
            </a:r>
            <a:endParaRPr lang="en-GB" altLang="en-US" sz="1800" b="1">
              <a:latin typeface="Roboto Slab" pitchFamily="2" charset="0"/>
            </a:endParaRPr>
          </a:p>
        </p:txBody>
      </p:sp>
      <p:sp>
        <p:nvSpPr>
          <p:cNvPr id="9220" name="Rettangolo 11">
            <a:extLst>
              <a:ext uri="{FF2B5EF4-FFF2-40B4-BE49-F238E27FC236}">
                <a16:creationId xmlns:a16="http://schemas.microsoft.com/office/drawing/2014/main" id="{EC29848D-2A34-37BF-B305-B7967C033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7363" y="4868863"/>
            <a:ext cx="2952750" cy="369887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9221" name="Immagine 12">
            <a:extLst>
              <a:ext uri="{FF2B5EF4-FFF2-40B4-BE49-F238E27FC236}">
                <a16:creationId xmlns:a16="http://schemas.microsoft.com/office/drawing/2014/main" id="{6F805075-F838-52C4-D8BA-E6311E4E4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908050"/>
            <a:ext cx="865822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CasellaDiTesto 13">
            <a:extLst>
              <a:ext uri="{FF2B5EF4-FFF2-40B4-BE49-F238E27FC236}">
                <a16:creationId xmlns:a16="http://schemas.microsoft.com/office/drawing/2014/main" id="{7FBB1159-2F3E-64E9-0638-B6374B06C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3" y="539750"/>
            <a:ext cx="8893175" cy="3683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800" b="1">
                <a:latin typeface="Roboto Slab" pitchFamily="2" charset="0"/>
              </a:rPr>
              <a:t>BMC MEDICINE</a:t>
            </a:r>
            <a:endParaRPr lang="en-GB" altLang="en-US" sz="1800" b="1">
              <a:latin typeface="Roboto Slab" pitchFamily="2" charset="0"/>
            </a:endParaRPr>
          </a:p>
        </p:txBody>
      </p:sp>
      <p:sp>
        <p:nvSpPr>
          <p:cNvPr id="9223" name="Rettangolo 14">
            <a:extLst>
              <a:ext uri="{FF2B5EF4-FFF2-40B4-BE49-F238E27FC236}">
                <a16:creationId xmlns:a16="http://schemas.microsoft.com/office/drawing/2014/main" id="{5A325657-73FF-DE6B-E3F7-3561B1EE5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1619250"/>
            <a:ext cx="1079500" cy="360363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magine 2">
            <a:extLst>
              <a:ext uri="{FF2B5EF4-FFF2-40B4-BE49-F238E27FC236}">
                <a16:creationId xmlns:a16="http://schemas.microsoft.com/office/drawing/2014/main" id="{D0840C47-C2BF-64CF-34B5-5D04C43B4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946150"/>
            <a:ext cx="88011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CasellaDiTesto 3">
            <a:extLst>
              <a:ext uri="{FF2B5EF4-FFF2-40B4-BE49-F238E27FC236}">
                <a16:creationId xmlns:a16="http://schemas.microsoft.com/office/drawing/2014/main" id="{422363B4-4F86-006D-27F2-5B22F01C4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77838"/>
            <a:ext cx="8801100" cy="3683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800" b="1">
                <a:latin typeface="Roboto Slab" pitchFamily="2" charset="0"/>
              </a:rPr>
              <a:t>JAMA </a:t>
            </a:r>
            <a:endParaRPr lang="en-GB" altLang="en-US" sz="1800" b="1">
              <a:latin typeface="Roboto Slab" pitchFamily="2" charset="0"/>
            </a:endParaRPr>
          </a:p>
        </p:txBody>
      </p:sp>
      <p:sp>
        <p:nvSpPr>
          <p:cNvPr id="11268" name="Rettangolo 4">
            <a:extLst>
              <a:ext uri="{FF2B5EF4-FFF2-40B4-BE49-F238E27FC236}">
                <a16:creationId xmlns:a16="http://schemas.microsoft.com/office/drawing/2014/main" id="{8453897F-8B16-0A26-50A8-6D92C7032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1557338"/>
            <a:ext cx="936625" cy="358775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11269" name="Immagine 8">
            <a:extLst>
              <a:ext uri="{FF2B5EF4-FFF2-40B4-BE49-F238E27FC236}">
                <a16:creationId xmlns:a16="http://schemas.microsoft.com/office/drawing/2014/main" id="{E22652BD-E6FE-DAB7-DA08-94AB7FD39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4292600"/>
            <a:ext cx="866140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CasellaDiTesto 9">
            <a:extLst>
              <a:ext uri="{FF2B5EF4-FFF2-40B4-BE49-F238E27FC236}">
                <a16:creationId xmlns:a16="http://schemas.microsoft.com/office/drawing/2014/main" id="{C38724DA-4A32-9D3B-4E1C-B1ED167E6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3824288"/>
            <a:ext cx="8886825" cy="3683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800" b="1">
                <a:latin typeface="Roboto Slab" pitchFamily="2" charset="0"/>
              </a:rPr>
              <a:t>NATURE</a:t>
            </a:r>
            <a:endParaRPr lang="en-GB" altLang="en-US" sz="1800" b="1">
              <a:latin typeface="Roboto Slab" pitchFamily="2" charset="0"/>
            </a:endParaRPr>
          </a:p>
        </p:txBody>
      </p:sp>
      <p:sp>
        <p:nvSpPr>
          <p:cNvPr id="11271" name="Rettangolo 10">
            <a:extLst>
              <a:ext uri="{FF2B5EF4-FFF2-40B4-BE49-F238E27FC236}">
                <a16:creationId xmlns:a16="http://schemas.microsoft.com/office/drawing/2014/main" id="{3E293558-4BE3-8851-2FEF-4ED148D81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6575" y="4992688"/>
            <a:ext cx="903288" cy="307975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8EAB11D1-20F3-977A-762F-A701D2C88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81075"/>
            <a:ext cx="727551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C00000"/>
                </a:solidFill>
                <a:latin typeface="Roboto Slab" pitchFamily="2" charset="0"/>
              </a:rPr>
              <a:t>I Reference management software: EndNote web</a:t>
            </a:r>
          </a:p>
        </p:txBody>
      </p:sp>
      <p:sp>
        <p:nvSpPr>
          <p:cNvPr id="12291" name="CasellaDiTesto 2">
            <a:extLst>
              <a:ext uri="{FF2B5EF4-FFF2-40B4-BE49-F238E27FC236}">
                <a16:creationId xmlns:a16="http://schemas.microsoft.com/office/drawing/2014/main" id="{357E847C-FE55-FC19-B14B-B25AEE00A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700213"/>
            <a:ext cx="7502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>
                <a:latin typeface="Verdana" panose="020B0604030504040204" pitchFamily="34" charset="0"/>
              </a:rPr>
              <a:t>Si accede ad </a:t>
            </a:r>
            <a:r>
              <a:rPr lang="it-IT" altLang="en-US" sz="1800" dirty="0" err="1">
                <a:latin typeface="Verdana" panose="020B0604030504040204" pitchFamily="34" charset="0"/>
              </a:rPr>
              <a:t>EndNote</a:t>
            </a:r>
            <a:r>
              <a:rPr lang="it-IT" altLang="en-US" sz="1800" dirty="0">
                <a:latin typeface="Verdana" panose="020B0604030504040204" pitchFamily="34" charset="0"/>
              </a:rPr>
              <a:t> partendo da WOS (products</a:t>
            </a:r>
            <a:r>
              <a:rPr lang="it-IT" altLang="en-US" sz="1800" dirty="0">
                <a:latin typeface="Verdana" panose="020B0604030504040204" pitchFamily="34" charset="0"/>
                <a:sym typeface="Wingdings" panose="05000000000000000000" pitchFamily="2" charset="2"/>
              </a:rPr>
              <a:t> End Note)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>
                <a:latin typeface="Verdana" panose="020B0604030504040204" pitchFamily="34" charset="0"/>
                <a:sym typeface="Wingdings" panose="05000000000000000000" pitchFamily="2" charset="2"/>
              </a:rPr>
              <a:t>Oppure </a:t>
            </a:r>
            <a:r>
              <a:rPr lang="it-IT" altLang="en-US" sz="1800" dirty="0">
                <a:latin typeface="Verdana" panose="020B0604030504040204" pitchFamily="34" charset="0"/>
                <a:sym typeface="Wingdings" panose="05000000000000000000" pitchFamily="2" charset="2"/>
                <a:hlinkClick r:id="rId2"/>
              </a:rPr>
              <a:t>https://access.clarivate.com/login?app=endnote</a:t>
            </a:r>
            <a:endParaRPr lang="it-IT" altLang="en-US" sz="1800" dirty="0">
              <a:latin typeface="Verdana" panose="020B0604030504040204" pitchFamily="34" charset="0"/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>
                <a:latin typeface="Verdana" panose="020B0604030504040204" pitchFamily="34" charset="0"/>
                <a:sym typeface="Wingdings" panose="05000000000000000000" pitchFamily="2" charset="2"/>
              </a:rPr>
              <a:t>Occorre </a:t>
            </a:r>
            <a:r>
              <a:rPr lang="it-IT" altLang="en-US" sz="1800" b="1" dirty="0">
                <a:latin typeface="Verdana" panose="020B0604030504040204" pitchFamily="34" charset="0"/>
                <a:sym typeface="Wingdings" panose="05000000000000000000" pitchFamily="2" charset="2"/>
              </a:rPr>
              <a:t>registrarsi</a:t>
            </a:r>
            <a:r>
              <a:rPr lang="it-IT" altLang="en-US" sz="1800" dirty="0">
                <a:latin typeface="Verdana" panose="020B0604030504040204" pitchFamily="34" charset="0"/>
                <a:sym typeface="Wingdings" panose="05000000000000000000" pitchFamily="2" charset="2"/>
              </a:rPr>
              <a:t> creando login e password gratuita</a:t>
            </a:r>
          </a:p>
        </p:txBody>
      </p:sp>
      <p:pic>
        <p:nvPicPr>
          <p:cNvPr id="12292" name="Immagine 6">
            <a:extLst>
              <a:ext uri="{FF2B5EF4-FFF2-40B4-BE49-F238E27FC236}">
                <a16:creationId xmlns:a16="http://schemas.microsoft.com/office/drawing/2014/main" id="{80B71C58-77B2-34E8-FFC3-E5F5FCAE1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82900"/>
            <a:ext cx="8423275" cy="39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Immagine 9">
            <a:extLst>
              <a:ext uri="{FF2B5EF4-FFF2-40B4-BE49-F238E27FC236}">
                <a16:creationId xmlns:a16="http://schemas.microsoft.com/office/drawing/2014/main" id="{0D7A0210-DC16-21A8-F85A-999312256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2"/>
          <a:stretch>
            <a:fillRect/>
          </a:stretch>
        </p:blipFill>
        <p:spPr bwMode="auto">
          <a:xfrm>
            <a:off x="211138" y="188913"/>
            <a:ext cx="185420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magine 2">
            <a:extLst>
              <a:ext uri="{FF2B5EF4-FFF2-40B4-BE49-F238E27FC236}">
                <a16:creationId xmlns:a16="http://schemas.microsoft.com/office/drawing/2014/main" id="{3ACFD64C-A4B2-ED17-A2E7-562A952B2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411413"/>
            <a:ext cx="5724525" cy="341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2">
            <a:extLst>
              <a:ext uri="{FF2B5EF4-FFF2-40B4-BE49-F238E27FC236}">
                <a16:creationId xmlns:a16="http://schemas.microsoft.com/office/drawing/2014/main" id="{3A4F7969-B8C7-DE57-096E-A2D2600F4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81075"/>
            <a:ext cx="727551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C00000"/>
                </a:solidFill>
                <a:latin typeface="Roboto Slab" pitchFamily="2" charset="0"/>
              </a:rPr>
              <a:t>I Reference management software: EndNote web</a:t>
            </a:r>
          </a:p>
        </p:txBody>
      </p:sp>
      <p:sp>
        <p:nvSpPr>
          <p:cNvPr id="13316" name="CasellaDiTesto 4">
            <a:extLst>
              <a:ext uri="{FF2B5EF4-FFF2-40B4-BE49-F238E27FC236}">
                <a16:creationId xmlns:a16="http://schemas.microsoft.com/office/drawing/2014/main" id="{46B84B7E-3921-FF1E-B469-EFB240C74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1743075"/>
            <a:ext cx="5348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800">
                <a:latin typeface="Verdana" panose="020B0604030504040204" pitchFamily="34" charset="0"/>
              </a:rPr>
              <a:t>EndNote dialoga e si interfaccia con Pubmed</a:t>
            </a:r>
          </a:p>
        </p:txBody>
      </p:sp>
      <p:sp>
        <p:nvSpPr>
          <p:cNvPr id="13317" name="Rettangolo con angoli arrotondati 5">
            <a:extLst>
              <a:ext uri="{FF2B5EF4-FFF2-40B4-BE49-F238E27FC236}">
                <a16:creationId xmlns:a16="http://schemas.microsoft.com/office/drawing/2014/main" id="{EA4BF81A-8150-3F72-1E1B-AE92FFE4A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3068638"/>
            <a:ext cx="720725" cy="369887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18" name="Rettangolo con angoli arrotondati 6">
            <a:extLst>
              <a:ext uri="{FF2B5EF4-FFF2-40B4-BE49-F238E27FC236}">
                <a16:creationId xmlns:a16="http://schemas.microsoft.com/office/drawing/2014/main" id="{BB435912-A415-BB9D-BAB1-FBC95D056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6863" y="3497263"/>
            <a:ext cx="1014412" cy="369887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3319" name="Connettore 2 8">
            <a:extLst>
              <a:ext uri="{FF2B5EF4-FFF2-40B4-BE49-F238E27FC236}">
                <a16:creationId xmlns:a16="http://schemas.microsoft.com/office/drawing/2014/main" id="{4882409F-F92A-D976-8B08-5E8CD556D49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35150" y="5157788"/>
            <a:ext cx="360363" cy="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320" name="Immagine 10">
            <a:extLst>
              <a:ext uri="{FF2B5EF4-FFF2-40B4-BE49-F238E27FC236}">
                <a16:creationId xmlns:a16="http://schemas.microsoft.com/office/drawing/2014/main" id="{73879D10-A590-277E-88F8-2D75B0647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2"/>
          <a:stretch>
            <a:fillRect/>
          </a:stretch>
        </p:blipFill>
        <p:spPr bwMode="auto">
          <a:xfrm>
            <a:off x="211138" y="188913"/>
            <a:ext cx="185420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3744</TotalTime>
  <Words>941</Words>
  <Application>Microsoft Office PowerPoint</Application>
  <PresentationFormat>Presentazione su schermo (4:3)</PresentationFormat>
  <Paragraphs>148</Paragraphs>
  <Slides>29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6" baseType="lpstr">
      <vt:lpstr>Arial</vt:lpstr>
      <vt:lpstr>Calibri</vt:lpstr>
      <vt:lpstr>Fira Sans</vt:lpstr>
      <vt:lpstr>Roboto Slab</vt:lpstr>
      <vt:lpstr>Roboto Slab Black</vt:lpstr>
      <vt:lpstr>Verdana</vt:lpstr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laura</dc:creator>
  <cp:lastModifiedBy>Laura Testoni</cp:lastModifiedBy>
  <cp:revision>95</cp:revision>
  <cp:lastPrinted>2016-12-01T13:41:20Z</cp:lastPrinted>
  <dcterms:created xsi:type="dcterms:W3CDTF">2016-10-02T14:58:59Z</dcterms:created>
  <dcterms:modified xsi:type="dcterms:W3CDTF">2024-02-14T07:25:53Z</dcterms:modified>
</cp:coreProperties>
</file>