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8" r:id="rId3"/>
    <p:sldId id="266" r:id="rId4"/>
    <p:sldId id="267" r:id="rId5"/>
    <p:sldId id="259" r:id="rId6"/>
    <p:sldId id="263" r:id="rId7"/>
    <p:sldId id="264" r:id="rId8"/>
    <p:sldId id="260" r:id="rId9"/>
    <p:sldId id="261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Testoni" userId="e15fe8de-91b0-4a12-8413-80d00c0ecc03" providerId="ADAL" clId="{FD1024F2-6A15-41E4-B492-6025FD0A7AB9}"/>
    <pc:docChg chg="custSel modSld">
      <pc:chgData name="Laura Testoni" userId="e15fe8de-91b0-4a12-8413-80d00c0ecc03" providerId="ADAL" clId="{FD1024F2-6A15-41E4-B492-6025FD0A7AB9}" dt="2023-06-19T14:24:38.601" v="46" actId="478"/>
      <pc:docMkLst>
        <pc:docMk/>
      </pc:docMkLst>
      <pc:sldChg chg="delSp mod">
        <pc:chgData name="Laura Testoni" userId="e15fe8de-91b0-4a12-8413-80d00c0ecc03" providerId="ADAL" clId="{FD1024F2-6A15-41E4-B492-6025FD0A7AB9}" dt="2023-06-19T14:24:38.601" v="46" actId="478"/>
        <pc:sldMkLst>
          <pc:docMk/>
          <pc:sldMk cId="3834779099" sldId="261"/>
        </pc:sldMkLst>
        <pc:spChg chg="del">
          <ac:chgData name="Laura Testoni" userId="e15fe8de-91b0-4a12-8413-80d00c0ecc03" providerId="ADAL" clId="{FD1024F2-6A15-41E4-B492-6025FD0A7AB9}" dt="2023-06-19T14:24:38.601" v="46" actId="478"/>
          <ac:spMkLst>
            <pc:docMk/>
            <pc:sldMk cId="3834779099" sldId="261"/>
            <ac:spMk id="2" creationId="{00000000-0000-0000-0000-000000000000}"/>
          </ac:spMkLst>
        </pc:spChg>
      </pc:sldChg>
      <pc:sldChg chg="delSp mod">
        <pc:chgData name="Laura Testoni" userId="e15fe8de-91b0-4a12-8413-80d00c0ecc03" providerId="ADAL" clId="{FD1024F2-6A15-41E4-B492-6025FD0A7AB9}" dt="2023-06-19T14:24:23.519" v="44" actId="478"/>
        <pc:sldMkLst>
          <pc:docMk/>
          <pc:sldMk cId="636142095" sldId="263"/>
        </pc:sldMkLst>
        <pc:spChg chg="del">
          <ac:chgData name="Laura Testoni" userId="e15fe8de-91b0-4a12-8413-80d00c0ecc03" providerId="ADAL" clId="{FD1024F2-6A15-41E4-B492-6025FD0A7AB9}" dt="2023-06-19T14:24:23.519" v="44" actId="478"/>
          <ac:spMkLst>
            <pc:docMk/>
            <pc:sldMk cId="636142095" sldId="263"/>
            <ac:spMk id="2" creationId="{00000000-0000-0000-0000-000000000000}"/>
          </ac:spMkLst>
        </pc:spChg>
      </pc:sldChg>
      <pc:sldChg chg="delSp mod">
        <pc:chgData name="Laura Testoni" userId="e15fe8de-91b0-4a12-8413-80d00c0ecc03" providerId="ADAL" clId="{FD1024F2-6A15-41E4-B492-6025FD0A7AB9}" dt="2023-06-19T14:24:32.904" v="45" actId="478"/>
        <pc:sldMkLst>
          <pc:docMk/>
          <pc:sldMk cId="95233922" sldId="264"/>
        </pc:sldMkLst>
        <pc:spChg chg="del">
          <ac:chgData name="Laura Testoni" userId="e15fe8de-91b0-4a12-8413-80d00c0ecc03" providerId="ADAL" clId="{FD1024F2-6A15-41E4-B492-6025FD0A7AB9}" dt="2023-06-19T14:24:32.904" v="45" actId="478"/>
          <ac:spMkLst>
            <pc:docMk/>
            <pc:sldMk cId="95233922" sldId="264"/>
            <ac:spMk id="2" creationId="{00000000-0000-0000-0000-000000000000}"/>
          </ac:spMkLst>
        </pc:spChg>
      </pc:sldChg>
      <pc:sldChg chg="modSp mod">
        <pc:chgData name="Laura Testoni" userId="e15fe8de-91b0-4a12-8413-80d00c0ecc03" providerId="ADAL" clId="{FD1024F2-6A15-41E4-B492-6025FD0A7AB9}" dt="2023-05-22T10:42:40.499" v="43" actId="20577"/>
        <pc:sldMkLst>
          <pc:docMk/>
          <pc:sldMk cId="2980393228" sldId="265"/>
        </pc:sldMkLst>
        <pc:spChg chg="mod">
          <ac:chgData name="Laura Testoni" userId="e15fe8de-91b0-4a12-8413-80d00c0ecc03" providerId="ADAL" clId="{FD1024F2-6A15-41E4-B492-6025FD0A7AB9}" dt="2023-05-22T10:42:40.499" v="43" actId="20577"/>
          <ac:spMkLst>
            <pc:docMk/>
            <pc:sldMk cId="2980393228" sldId="265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5574-A55D-4006-AD59-B2BDADBC8AE5}" type="datetimeFigureOut">
              <a:rPr lang="it-IT" smtClean="0"/>
              <a:t>19/06/2023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5DB81-F427-4C2C-B621-9C7E19EA2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1148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5574-A55D-4006-AD59-B2BDADBC8AE5}" type="datetimeFigureOut">
              <a:rPr lang="it-IT" smtClean="0"/>
              <a:t>19/06/2023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5DB81-F427-4C2C-B621-9C7E19EA2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24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5574-A55D-4006-AD59-B2BDADBC8AE5}" type="datetimeFigureOut">
              <a:rPr lang="it-IT" smtClean="0"/>
              <a:t>19/06/2023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5DB81-F427-4C2C-B621-9C7E19EA2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8266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5574-A55D-4006-AD59-B2BDADBC8AE5}" type="datetimeFigureOut">
              <a:rPr lang="it-IT" smtClean="0"/>
              <a:t>19/06/2023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5DB81-F427-4C2C-B621-9C7E19EA2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070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5574-A55D-4006-AD59-B2BDADBC8AE5}" type="datetimeFigureOut">
              <a:rPr lang="it-IT" smtClean="0"/>
              <a:t>19/06/2023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5DB81-F427-4C2C-B621-9C7E19EA2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2488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5574-A55D-4006-AD59-B2BDADBC8AE5}" type="datetimeFigureOut">
              <a:rPr lang="it-IT" smtClean="0"/>
              <a:t>19/06/2023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5DB81-F427-4C2C-B621-9C7E19EA2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5286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5574-A55D-4006-AD59-B2BDADBC8AE5}" type="datetimeFigureOut">
              <a:rPr lang="it-IT" smtClean="0"/>
              <a:t>19/06/2023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5DB81-F427-4C2C-B621-9C7E19EA2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9202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5574-A55D-4006-AD59-B2BDADBC8AE5}" type="datetimeFigureOut">
              <a:rPr lang="it-IT" smtClean="0"/>
              <a:t>19/06/2023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5DB81-F427-4C2C-B621-9C7E19EA2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1000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5574-A55D-4006-AD59-B2BDADBC8AE5}" type="datetimeFigureOut">
              <a:rPr lang="it-IT" smtClean="0"/>
              <a:t>19/06/2023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5DB81-F427-4C2C-B621-9C7E19EA2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7764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5574-A55D-4006-AD59-B2BDADBC8AE5}" type="datetimeFigureOut">
              <a:rPr lang="it-IT" smtClean="0"/>
              <a:t>19/06/2023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5DB81-F427-4C2C-B621-9C7E19EA2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1052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5574-A55D-4006-AD59-B2BDADBC8AE5}" type="datetimeFigureOut">
              <a:rPr lang="it-IT" smtClean="0"/>
              <a:t>19/06/2023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5DB81-F427-4C2C-B621-9C7E19EA2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1282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E5574-A55D-4006-AD59-B2BDADBC8AE5}" type="datetimeFigureOut">
              <a:rPr lang="it-IT" smtClean="0"/>
              <a:t>19/06/2023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5DB81-F427-4C2C-B621-9C7E19EA2D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5164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unopertutto.unige.net/discovery/dbsearch?vid=39GEN_INST:39GEN_VU1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nilde.bo.cnr.it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biblioteche.unige.it/tutorial-endnote-zotero" TargetMode="External"/><Relationship Id="rId2" Type="http://schemas.openxmlformats.org/officeDocument/2006/relationships/hyperlink" Target="https://biblioteche.unige.it/bssm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bibliomedfarm@unige.it" TargetMode="External"/><Relationship Id="rId4" Type="http://schemas.openxmlformats.org/officeDocument/2006/relationships/hyperlink" Target="https://biblioteche.unige.it/portali-tematici-area-biomedica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jcr.clarivate.com/jcr/home" TargetMode="External"/><Relationship Id="rId2" Type="http://schemas.openxmlformats.org/officeDocument/2006/relationships/hyperlink" Target="https://biblioteche.unige.it/tutorial-endnote-zoter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dirty="0" err="1">
                <a:solidFill>
                  <a:srgbClr val="FF0000"/>
                </a:solidFill>
              </a:rPr>
              <a:t>Unopertutto</a:t>
            </a:r>
            <a:br>
              <a:rPr lang="it-IT" sz="4000" b="1" dirty="0">
                <a:solidFill>
                  <a:srgbClr val="FF0000"/>
                </a:solidFill>
              </a:rPr>
            </a:br>
            <a:r>
              <a:rPr lang="it-IT" sz="3100" b="1" dirty="0">
                <a:solidFill>
                  <a:srgbClr val="0070C0"/>
                </a:solidFill>
              </a:rPr>
              <a:t>https://unopertutto.unige.net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/>
              <a:t>discovery</a:t>
            </a:r>
            <a:r>
              <a:rPr lang="it-IT" dirty="0"/>
              <a:t> </a:t>
            </a:r>
            <a:r>
              <a:rPr lang="it-IT" dirty="0" err="1"/>
              <a:t>tool</a:t>
            </a:r>
            <a:r>
              <a:rPr lang="it-IT" dirty="0"/>
              <a:t> di Ateneo, unico punto di accesso a libri, articoli di riviste, e-book, e-journal, banche dati, audio e video.</a:t>
            </a:r>
            <a:br>
              <a:rPr lang="it-IT" dirty="0"/>
            </a:br>
            <a:endParaRPr lang="it-IT" dirty="0"/>
          </a:p>
          <a:p>
            <a:r>
              <a:rPr lang="it-IT" dirty="0">
                <a:solidFill>
                  <a:srgbClr val="0070C0"/>
                </a:solidFill>
              </a:rPr>
              <a:t>Come fare per</a:t>
            </a:r>
            <a:r>
              <a:rPr lang="it-IT" dirty="0"/>
              <a:t> </a:t>
            </a:r>
          </a:p>
          <a:p>
            <a:pPr marL="0" indent="0">
              <a:buNone/>
            </a:pPr>
            <a:r>
              <a:rPr lang="it-IT" dirty="0"/>
              <a:t>- cercare in </a:t>
            </a:r>
            <a:r>
              <a:rPr lang="it-IT" dirty="0" err="1"/>
              <a:t>unopertutto</a:t>
            </a:r>
            <a:endParaRPr lang="it-IT" dirty="0"/>
          </a:p>
          <a:p>
            <a:pPr>
              <a:buFontTx/>
              <a:buChar char="-"/>
            </a:pPr>
            <a:r>
              <a:rPr lang="it-IT" dirty="0"/>
              <a:t>gestire ricerche e risultati (salvare i risultati nei preferiti, importare i documenti salvati in un software di gestione delle citazioni, attivare </a:t>
            </a:r>
            <a:r>
              <a:rPr lang="it-IT" dirty="0" err="1"/>
              <a:t>alert</a:t>
            </a:r>
            <a:r>
              <a:rPr lang="it-IT" dirty="0"/>
              <a:t> e RSS </a:t>
            </a:r>
            <a:r>
              <a:rPr lang="it-IT" dirty="0" err="1"/>
              <a:t>feeds</a:t>
            </a:r>
            <a:r>
              <a:rPr lang="it-IT" dirty="0"/>
              <a:t>)</a:t>
            </a:r>
          </a:p>
          <a:p>
            <a:pPr>
              <a:buFontTx/>
              <a:buChar char="-"/>
            </a:pPr>
            <a:r>
              <a:rPr lang="it-IT" dirty="0"/>
              <a:t>info risorse elettroniche e risorse online delle biblioteche </a:t>
            </a:r>
            <a:r>
              <a:rPr lang="it-IT" dirty="0" err="1"/>
              <a:t>unige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80393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8829" y="365125"/>
            <a:ext cx="10515600" cy="997144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>
                <a:solidFill>
                  <a:srgbClr val="FF0000"/>
                </a:solidFill>
              </a:rPr>
              <a:t>Risorse elettroniche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362269"/>
            <a:ext cx="10515600" cy="481469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dirty="0"/>
              <a:t>Il Sistema Bibliotecario di Ateneo offre accesso ai full text di oltre 300.000 risorse elettroniche in abbonamento o a libero accesso, consultabili in </a:t>
            </a:r>
            <a:r>
              <a:rPr lang="it-IT" dirty="0" err="1"/>
              <a:t>Unopertutto</a:t>
            </a:r>
            <a:r>
              <a:rPr lang="it-IT" dirty="0"/>
              <a:t> o in</a:t>
            </a:r>
          </a:p>
          <a:p>
            <a:pPr marL="0" indent="0">
              <a:buNone/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TROVA RIVISTE https://unopertutto.unige.net/discovery/jsearch?vid=39GEN_INST:39GEN_VU1 </a:t>
            </a:r>
          </a:p>
          <a:p>
            <a:pPr marL="0" indent="0">
              <a:buNone/>
            </a:pPr>
            <a:r>
              <a:rPr lang="it-IT" dirty="0"/>
              <a:t>lista in ordine alfabetico delle riviste </a:t>
            </a:r>
            <a:r>
              <a:rPr lang="it-IT" dirty="0" err="1"/>
              <a:t>print</a:t>
            </a:r>
            <a:r>
              <a:rPr lang="it-IT" dirty="0"/>
              <a:t> e online. Per ogni titolo viene indicato se è disponibile online (dal… al…) o se è consultabile in biblioteca (</a:t>
            </a:r>
            <a:r>
              <a:rPr lang="it-IT" dirty="0" err="1"/>
              <a:t>print</a:t>
            </a:r>
            <a:r>
              <a:rPr lang="it-IT" dirty="0"/>
              <a:t>).</a:t>
            </a:r>
          </a:p>
          <a:p>
            <a:pPr marL="0" indent="0">
              <a:buNone/>
            </a:pPr>
            <a:r>
              <a:rPr lang="it-IT" dirty="0"/>
              <a:t>Nel caso non sia posseduto si può richiedere con il </a:t>
            </a:r>
            <a:r>
              <a:rPr lang="it-IT" dirty="0" err="1"/>
              <a:t>document</a:t>
            </a:r>
            <a:r>
              <a:rPr lang="it-IT" dirty="0"/>
              <a:t>-delivery (NILDE).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07209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17037" y="867747"/>
            <a:ext cx="1009572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Mostra licenza d'uso</a:t>
            </a:r>
            <a:r>
              <a:rPr lang="it-IT" sz="2800" dirty="0"/>
              <a:t> </a:t>
            </a:r>
          </a:p>
          <a:p>
            <a:r>
              <a:rPr lang="it-IT" sz="2800" dirty="0"/>
              <a:t>per conoscere le condizioni d'uso definite dall'editore: </a:t>
            </a:r>
          </a:p>
          <a:p>
            <a:pPr marL="457200" indent="-457200">
              <a:buFontTx/>
              <a:buChar char="-"/>
            </a:pPr>
            <a:r>
              <a:rPr lang="it-IT" sz="2800" dirty="0"/>
              <a:t>possibilità di auto-archiviazione concesse agli autori</a:t>
            </a:r>
          </a:p>
          <a:p>
            <a:pPr marL="457200" indent="-457200">
              <a:buFontTx/>
              <a:buChar char="-"/>
            </a:pPr>
            <a:r>
              <a:rPr lang="it-IT" sz="2800" dirty="0"/>
              <a:t>inclusione degli articoli nei </a:t>
            </a:r>
            <a:r>
              <a:rPr lang="it-IT" sz="2800" dirty="0" err="1"/>
              <a:t>course</a:t>
            </a:r>
            <a:r>
              <a:rPr lang="it-IT" sz="2800" dirty="0"/>
              <a:t>-pack (collezioni curate dal docente, destinate agli studenti e disponibili online)</a:t>
            </a:r>
          </a:p>
          <a:p>
            <a:pPr marL="457200" indent="-457200">
              <a:buFontTx/>
              <a:buChar char="-"/>
            </a:pPr>
            <a:r>
              <a:rPr lang="it-IT" sz="2800" dirty="0"/>
              <a:t>prestito </a:t>
            </a:r>
            <a:r>
              <a:rPr lang="it-IT" sz="2800" dirty="0" err="1"/>
              <a:t>interbibliotecario</a:t>
            </a:r>
            <a:r>
              <a:rPr lang="it-IT" sz="2800" dirty="0"/>
              <a:t> e </a:t>
            </a:r>
            <a:r>
              <a:rPr lang="it-IT" sz="2800" dirty="0" err="1"/>
              <a:t>document</a:t>
            </a:r>
            <a:r>
              <a:rPr lang="it-IT" sz="2800" dirty="0"/>
              <a:t>-delivery</a:t>
            </a:r>
          </a:p>
          <a:p>
            <a:pPr marL="457200" indent="-457200">
              <a:buFontTx/>
              <a:buChar char="-"/>
            </a:pPr>
            <a:r>
              <a:rPr lang="it-IT" sz="2800" dirty="0"/>
              <a:t>condivisione di documenti tra pari a livello accademico.</a:t>
            </a:r>
          </a:p>
        </p:txBody>
      </p:sp>
    </p:spTree>
    <p:extLst>
      <p:ext uri="{BB962C8B-B14F-4D97-AF65-F5344CB8AC3E}">
        <p14:creationId xmlns:p14="http://schemas.microsoft.com/office/powerpoint/2010/main" val="1408717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17037" y="541176"/>
            <a:ext cx="812696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TROVA BANCHE DATI </a:t>
            </a:r>
          </a:p>
          <a:p>
            <a:r>
              <a:rPr lang="it-IT" sz="2800" dirty="0">
                <a:solidFill>
                  <a:schemeClr val="accent1">
                    <a:lumMod val="75000"/>
                  </a:schemeClr>
                </a:solidFill>
                <a:hlinkClick r:id="rId2"/>
              </a:rPr>
              <a:t>https://unopertutto.unige.net/discovery/dbsearch?vid=39GEN_INST:39GEN_VU1</a:t>
            </a:r>
            <a:endParaRPr lang="it-IT" sz="28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it-IT" sz="2800" dirty="0">
              <a:solidFill>
                <a:schemeClr val="accent1">
                  <a:lumMod val="75000"/>
                </a:schemeClr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2800" dirty="0"/>
              <a:t>digitare le prime tre lettere del titolo del database, se conosciuto oppure selezionare una categoria dalla lista per disciplina a sinistra, ad es. 14 DB per Chimica e Farmacia. </a:t>
            </a:r>
          </a:p>
        </p:txBody>
      </p:sp>
    </p:spTree>
    <p:extLst>
      <p:ext uri="{BB962C8B-B14F-4D97-AF65-F5344CB8AC3E}">
        <p14:creationId xmlns:p14="http://schemas.microsoft.com/office/powerpoint/2010/main" val="2378616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it-IT" sz="11200" dirty="0">
                <a:solidFill>
                  <a:srgbClr val="0070C0"/>
                </a:solidFill>
              </a:rPr>
              <a:t>Cerca in</a:t>
            </a:r>
            <a:r>
              <a:rPr lang="it-IT" sz="11200" dirty="0"/>
              <a:t> IRIS – prodotti della ricerca </a:t>
            </a:r>
            <a:r>
              <a:rPr lang="it-IT" sz="11200" dirty="0">
                <a:solidFill>
                  <a:srgbClr val="0070C0"/>
                </a:solidFill>
              </a:rPr>
              <a:t>https://iris.unige.it/ </a:t>
            </a:r>
            <a:r>
              <a:rPr lang="it-IT" sz="11200" dirty="0"/>
              <a:t>(nuova home-page)</a:t>
            </a:r>
          </a:p>
          <a:p>
            <a:pPr marL="0" indent="0">
              <a:buNone/>
            </a:pPr>
            <a:r>
              <a:rPr lang="it-IT" sz="11200" dirty="0">
                <a:solidFill>
                  <a:srgbClr val="0070C0"/>
                </a:solidFill>
              </a:rPr>
              <a:t>Servizi</a:t>
            </a:r>
          </a:p>
          <a:p>
            <a:pPr marL="0" indent="0">
              <a:buNone/>
            </a:pPr>
            <a:r>
              <a:rPr lang="it-IT" sz="11200" dirty="0"/>
              <a:t>- prestito </a:t>
            </a:r>
            <a:r>
              <a:rPr lang="it-IT" sz="11200" dirty="0" err="1"/>
              <a:t>interbibliotecario</a:t>
            </a:r>
            <a:r>
              <a:rPr lang="it-IT" sz="11200" dirty="0"/>
              <a:t> di libri o richiesta di articoli di rivista o di singoli capitoli di libri non presenti in biblioteca o tra gli abbonamenti online. </a:t>
            </a:r>
          </a:p>
          <a:p>
            <a:pPr marL="0" indent="0">
              <a:buNone/>
            </a:pPr>
            <a:r>
              <a:rPr lang="it-IT" sz="11200" dirty="0"/>
              <a:t>Per inserire i dati in un </a:t>
            </a:r>
            <a:r>
              <a:rPr lang="it-IT" sz="11200" dirty="0" err="1"/>
              <a:t>form</a:t>
            </a:r>
            <a:r>
              <a:rPr lang="it-IT" sz="11200" dirty="0"/>
              <a:t> precompilato e per seguire l’iter della richiesta, registrarsi su </a:t>
            </a:r>
            <a:r>
              <a:rPr lang="it-IT" sz="11200" dirty="0">
                <a:hlinkClick r:id="rId2"/>
              </a:rPr>
              <a:t>Nilde</a:t>
            </a:r>
            <a:r>
              <a:rPr lang="it-IT" sz="11200" dirty="0"/>
              <a:t>, il network per lo scambio di documenti tra biblioteche: Login tradizionale, </a:t>
            </a:r>
            <a:r>
              <a:rPr lang="it-IT" sz="11200" dirty="0" err="1"/>
              <a:t>flag</a:t>
            </a:r>
            <a:r>
              <a:rPr lang="it-IT" sz="11200" dirty="0"/>
              <a:t> in possesso di un account istituzionale IDEM-GARR, seleziona Università di Genova e la biblioteca di scuola di afferenza. </a:t>
            </a:r>
          </a:p>
          <a:p>
            <a:endParaRPr lang="it-IT" sz="4800" dirty="0"/>
          </a:p>
          <a:p>
            <a:endParaRPr lang="it-IT" sz="4800" dirty="0"/>
          </a:p>
          <a:p>
            <a:endParaRPr lang="it-IT" sz="4800" dirty="0"/>
          </a:p>
          <a:p>
            <a:endParaRPr lang="it-IT" sz="4800" dirty="0"/>
          </a:p>
          <a:p>
            <a:endParaRPr lang="it-IT" sz="4800" dirty="0"/>
          </a:p>
          <a:p>
            <a:endParaRPr lang="it-IT" sz="4800" dirty="0"/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endParaRPr lang="it-IT" sz="2000" u="sng" dirty="0"/>
          </a:p>
          <a:p>
            <a:endParaRPr lang="it-IT" sz="2000" dirty="0"/>
          </a:p>
          <a:p>
            <a:pPr marL="0" indent="0">
              <a:buNone/>
            </a:pPr>
            <a:r>
              <a:rPr lang="it-IT" sz="2000" dirty="0"/>
              <a:t> </a:t>
            </a:r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endParaRPr lang="it-IT" sz="2000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b="1" dirty="0">
                <a:solidFill>
                  <a:srgbClr val="FF0000"/>
                </a:solidFill>
              </a:rPr>
              <a:t>Sistema Bibliotecario di Ateneo</a:t>
            </a:r>
            <a:endParaRPr lang="it-IT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202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it-IT" sz="9600" dirty="0">
                <a:solidFill>
                  <a:srgbClr val="0070C0"/>
                </a:solidFill>
              </a:rPr>
              <a:t>Per chi pubblica</a:t>
            </a:r>
          </a:p>
          <a:p>
            <a:pPr marL="0" indent="0">
              <a:buNone/>
            </a:pPr>
            <a:r>
              <a:rPr lang="it-IT" sz="9600" dirty="0"/>
              <a:t>- pubblicare in OA (a sinistra riquadro con le politiche editoriali)</a:t>
            </a:r>
          </a:p>
          <a:p>
            <a:pPr>
              <a:buFontTx/>
              <a:buChar char="-"/>
            </a:pPr>
            <a:r>
              <a:rPr lang="it-IT" sz="9600" dirty="0"/>
              <a:t>licenze Creative </a:t>
            </a:r>
            <a:r>
              <a:rPr lang="it-IT" sz="9600" dirty="0" err="1"/>
              <a:t>Commons</a:t>
            </a:r>
            <a:r>
              <a:rPr lang="it-IT" sz="9600" dirty="0"/>
              <a:t> </a:t>
            </a:r>
          </a:p>
          <a:p>
            <a:pPr>
              <a:buFontTx/>
              <a:buChar char="-"/>
            </a:pPr>
            <a:r>
              <a:rPr lang="it-IT" sz="9600" dirty="0"/>
              <a:t>tesi di dottorato </a:t>
            </a:r>
          </a:p>
          <a:p>
            <a:pPr>
              <a:buFontTx/>
              <a:buChar char="-"/>
            </a:pPr>
            <a:r>
              <a:rPr lang="it-IT" sz="9600" dirty="0"/>
              <a:t>Open Science</a:t>
            </a:r>
          </a:p>
          <a:p>
            <a:pPr>
              <a:buFontTx/>
              <a:buChar char="-"/>
            </a:pPr>
            <a:endParaRPr lang="it-IT" sz="9600" dirty="0"/>
          </a:p>
          <a:p>
            <a:pPr marL="0" indent="0">
              <a:buNone/>
            </a:pPr>
            <a:r>
              <a:rPr lang="it-IT" sz="9600" dirty="0"/>
              <a:t>SBA aiuta a sostenere i costi di pubblicazione APC tramite l’adesione a contratti trasformativi o tramite la partecipazione a programmi istituzionali di sostegno al Gold OA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36142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>
                <a:solidFill>
                  <a:srgbClr val="0070C0"/>
                </a:solidFill>
              </a:rPr>
              <a:t>Strumenti</a:t>
            </a:r>
          </a:p>
          <a:p>
            <a:pPr>
              <a:buFontTx/>
              <a:buChar char="-"/>
            </a:pPr>
            <a:r>
              <a:rPr lang="it-IT" dirty="0"/>
              <a:t>gestire la bibliografia </a:t>
            </a:r>
          </a:p>
          <a:p>
            <a:pPr>
              <a:buFontTx/>
              <a:buChar char="-"/>
            </a:pPr>
            <a:r>
              <a:rPr lang="it-IT" dirty="0"/>
              <a:t>antiplagio di Ateneo</a:t>
            </a:r>
          </a:p>
          <a:p>
            <a:pPr marL="0" indent="0">
              <a:buNone/>
            </a:pPr>
            <a:r>
              <a:rPr lang="it-IT" dirty="0"/>
              <a:t>- DOI</a:t>
            </a:r>
          </a:p>
          <a:p>
            <a:pPr marL="0" indent="0">
              <a:buNone/>
            </a:pPr>
            <a:r>
              <a:rPr lang="it-IT" dirty="0"/>
              <a:t>- banche dati citazionali </a:t>
            </a:r>
          </a:p>
          <a:p>
            <a:pPr marL="0" indent="0">
              <a:buNone/>
            </a:pPr>
            <a:r>
              <a:rPr lang="it-IT" dirty="0"/>
              <a:t>- ORCID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5233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>
                <a:solidFill>
                  <a:srgbClr val="FF0000"/>
                </a:solidFill>
              </a:rPr>
              <a:t>Biblioteca di Scuola </a:t>
            </a:r>
            <a:r>
              <a:rPr lang="it-IT" sz="4000" dirty="0">
                <a:solidFill>
                  <a:srgbClr val="FF0000"/>
                </a:solidFill>
                <a:hlinkClick r:id="rId2"/>
              </a:rPr>
              <a:t>https://biblioteche.unige.it/bssmf</a:t>
            </a:r>
            <a:endParaRPr lang="it-IT" sz="40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it-IT" sz="7000" dirty="0">
                <a:solidFill>
                  <a:srgbClr val="0070C0"/>
                </a:solidFill>
              </a:rPr>
              <a:t>supporto e consulenza nella ricerca di informazioni bibliografiche</a:t>
            </a:r>
          </a:p>
          <a:p>
            <a:r>
              <a:rPr lang="it-IT" sz="7000" dirty="0"/>
              <a:t>localizzazione e recupero di fonti di informazione (libri, articoli, informazioni online)</a:t>
            </a:r>
          </a:p>
          <a:p>
            <a:r>
              <a:rPr lang="it-IT" sz="7000" dirty="0"/>
              <a:t>individuazione degli strumenti di ricerca, scelta delle più efficaci strategie, valutazione e selezione dei documenti</a:t>
            </a:r>
          </a:p>
          <a:p>
            <a:r>
              <a:rPr lang="it-IT" sz="7000" dirty="0"/>
              <a:t>istruzioni sull'accesso al </a:t>
            </a:r>
            <a:r>
              <a:rPr lang="it-IT" sz="7000" dirty="0" err="1"/>
              <a:t>discovery</a:t>
            </a:r>
            <a:r>
              <a:rPr lang="it-IT" sz="7000" dirty="0"/>
              <a:t> </a:t>
            </a:r>
            <a:r>
              <a:rPr lang="it-IT" sz="7000" dirty="0" err="1"/>
              <a:t>tool</a:t>
            </a:r>
            <a:r>
              <a:rPr lang="it-IT" sz="7000" dirty="0"/>
              <a:t> </a:t>
            </a:r>
            <a:r>
              <a:rPr lang="it-IT" sz="7000" dirty="0" err="1"/>
              <a:t>Unopertutto</a:t>
            </a:r>
            <a:r>
              <a:rPr lang="it-IT" sz="7000" dirty="0"/>
              <a:t> e alle risorse del Sistema Bibliotecario di Ateneo per la consultazione di banche dati, riviste elettroniche, e-book</a:t>
            </a:r>
          </a:p>
          <a:p>
            <a:r>
              <a:rPr lang="it-IT" sz="7000" dirty="0"/>
              <a:t>istruzioni sull'utilizzo degli strumenti di ricerca online e delle principali banche dati biomediche, in particolare </a:t>
            </a:r>
            <a:r>
              <a:rPr lang="it-IT" sz="7000" dirty="0" err="1"/>
              <a:t>PubMed</a:t>
            </a:r>
            <a:endParaRPr lang="it-IT" sz="7000" dirty="0"/>
          </a:p>
          <a:p>
            <a:r>
              <a:rPr lang="it-IT" sz="7000" dirty="0"/>
              <a:t>utilizzo dei Reference Management software </a:t>
            </a:r>
            <a:r>
              <a:rPr lang="it-IT" sz="7000" dirty="0" err="1"/>
              <a:t>Zotero</a:t>
            </a:r>
            <a:r>
              <a:rPr lang="it-IT" sz="7000" dirty="0"/>
              <a:t> e </a:t>
            </a:r>
            <a:r>
              <a:rPr lang="it-IT" sz="7000" dirty="0" err="1"/>
              <a:t>EndNote</a:t>
            </a:r>
            <a:r>
              <a:rPr lang="it-IT" sz="7000" dirty="0"/>
              <a:t> web (anche con </a:t>
            </a:r>
            <a:r>
              <a:rPr lang="it-IT" sz="7000" u="sng" dirty="0">
                <a:hlinkClick r:id="rId3"/>
              </a:rPr>
              <a:t>video-tutorial</a:t>
            </a:r>
            <a:r>
              <a:rPr lang="it-IT" sz="7000" dirty="0"/>
              <a:t>)</a:t>
            </a:r>
          </a:p>
          <a:p>
            <a:r>
              <a:rPr lang="it-IT" sz="7000" dirty="0"/>
              <a:t>utilizzo esperto delle base dati citazionali (WOS </a:t>
            </a:r>
            <a:r>
              <a:rPr lang="it-IT" sz="7000" dirty="0" err="1"/>
              <a:t>Scopus</a:t>
            </a:r>
            <a:r>
              <a:rPr lang="it-IT" sz="7000" dirty="0"/>
              <a:t> </a:t>
            </a:r>
            <a:r>
              <a:rPr lang="it-IT" sz="7000" dirty="0" err="1"/>
              <a:t>Dimensions</a:t>
            </a:r>
            <a:r>
              <a:rPr lang="it-IT" sz="7000" dirty="0"/>
              <a:t>)</a:t>
            </a:r>
          </a:p>
          <a:p>
            <a:r>
              <a:rPr lang="it-IT" sz="7000" dirty="0"/>
              <a:t>redazione di </a:t>
            </a:r>
            <a:r>
              <a:rPr lang="it-IT" sz="7000" dirty="0">
                <a:hlinkClick r:id="rId4"/>
              </a:rPr>
              <a:t>portali tematici per area disciplinare</a:t>
            </a:r>
            <a:endParaRPr lang="it-IT" sz="7000" dirty="0"/>
          </a:p>
          <a:p>
            <a:pPr marL="0" indent="0">
              <a:buNone/>
            </a:pPr>
            <a:r>
              <a:rPr lang="it-IT" sz="7000" dirty="0"/>
              <a:t>Il supporto è rivolto agli utenti istituzionali e si svolge preferibilmente online su piattaforma MS Teams di Ateneo ma anche in presenza concordando giorno e orario. E' possibile richiedere un appuntamento inviando una mail a: </a:t>
            </a:r>
            <a:r>
              <a:rPr lang="it-IT" sz="7000" dirty="0">
                <a:hlinkClick r:id="rId5"/>
              </a:rPr>
              <a:t>bibliomedfarm@unige.it</a:t>
            </a:r>
            <a:endParaRPr lang="it-IT" sz="7000" dirty="0"/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endParaRPr lang="it-IT" sz="2000" dirty="0"/>
          </a:p>
          <a:p>
            <a:endParaRPr lang="it-IT" sz="20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87520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2000" dirty="0">
                <a:solidFill>
                  <a:srgbClr val="0070C0"/>
                </a:solidFill>
              </a:rPr>
              <a:t>supporto nell'uso di RMS come </a:t>
            </a:r>
            <a:r>
              <a:rPr lang="it-IT" sz="2000" dirty="0" err="1">
                <a:solidFill>
                  <a:srgbClr val="0070C0"/>
                </a:solidFill>
              </a:rPr>
              <a:t>EndNote</a:t>
            </a:r>
            <a:r>
              <a:rPr lang="it-IT" sz="2000" dirty="0">
                <a:solidFill>
                  <a:srgbClr val="0070C0"/>
                </a:solidFill>
              </a:rPr>
              <a:t> e </a:t>
            </a:r>
            <a:r>
              <a:rPr lang="it-IT" sz="2000" dirty="0" err="1">
                <a:solidFill>
                  <a:srgbClr val="0070C0"/>
                </a:solidFill>
              </a:rPr>
              <a:t>Zotero</a:t>
            </a:r>
            <a:endParaRPr lang="it-IT" sz="2000" dirty="0">
              <a:solidFill>
                <a:srgbClr val="0070C0"/>
              </a:solidFill>
            </a:endParaRPr>
          </a:p>
          <a:p>
            <a:r>
              <a:rPr lang="it-IT" sz="2000" dirty="0"/>
              <a:t>i Reference Management Software consentono di redigere in modo automatizzato, senza interventi redazionali manuali e ripetitivi, la bibliografia dei </a:t>
            </a:r>
            <a:r>
              <a:rPr lang="it-IT" sz="2000" dirty="0" err="1"/>
              <a:t>papers</a:t>
            </a:r>
            <a:r>
              <a:rPr lang="it-IT" sz="2000" dirty="0"/>
              <a:t> scientifici applicando lo stile citazionale favorito (</a:t>
            </a:r>
            <a:r>
              <a:rPr lang="it-IT" sz="2000" dirty="0">
                <a:hlinkClick r:id="rId2"/>
              </a:rPr>
              <a:t>Video Tutorial</a:t>
            </a:r>
            <a:r>
              <a:rPr lang="it-IT" sz="2000" dirty="0"/>
              <a:t>)</a:t>
            </a:r>
          </a:p>
          <a:p>
            <a:pPr marL="0" indent="0">
              <a:buNone/>
            </a:pPr>
            <a:r>
              <a:rPr lang="it-IT" sz="2000" dirty="0">
                <a:solidFill>
                  <a:srgbClr val="0070C0"/>
                </a:solidFill>
              </a:rPr>
              <a:t>consulenze </a:t>
            </a:r>
            <a:r>
              <a:rPr lang="it-IT" sz="2000" dirty="0" err="1">
                <a:solidFill>
                  <a:srgbClr val="0070C0"/>
                </a:solidFill>
              </a:rPr>
              <a:t>bibliometriche</a:t>
            </a:r>
            <a:endParaRPr lang="it-IT" sz="2000" dirty="0">
              <a:solidFill>
                <a:srgbClr val="0070C0"/>
              </a:solidFill>
            </a:endParaRPr>
          </a:p>
          <a:p>
            <a:r>
              <a:rPr lang="it-IT" sz="2000" dirty="0"/>
              <a:t>la biblioteca fornisce una scheda </a:t>
            </a:r>
            <a:r>
              <a:rPr lang="it-IT" sz="2000" dirty="0" err="1"/>
              <a:t>bibliometrica</a:t>
            </a:r>
            <a:r>
              <a:rPr lang="it-IT" sz="2000" dirty="0"/>
              <a:t> completa estratta dal </a:t>
            </a:r>
            <a:r>
              <a:rPr lang="it-IT" sz="2000" dirty="0">
                <a:hlinkClick r:id="rId3"/>
              </a:rPr>
              <a:t>JCR (Journal </a:t>
            </a:r>
            <a:r>
              <a:rPr lang="it-IT" sz="2000" dirty="0" err="1">
                <a:hlinkClick r:id="rId3"/>
              </a:rPr>
              <a:t>Citation</a:t>
            </a:r>
            <a:r>
              <a:rPr lang="it-IT" sz="2000" dirty="0">
                <a:hlinkClick r:id="rId3"/>
              </a:rPr>
              <a:t> Report)</a:t>
            </a:r>
            <a:r>
              <a:rPr lang="it-IT" sz="2000" dirty="0"/>
              <a:t> per ogni rivista su cui pubblicare, oppure a partire da titolo/</a:t>
            </a:r>
            <a:r>
              <a:rPr lang="it-IT" sz="2000" dirty="0" err="1"/>
              <a:t>abstract</a:t>
            </a:r>
            <a:r>
              <a:rPr lang="it-IT" sz="2000" dirty="0"/>
              <a:t> di un manoscritto, la biblioteca suggerisce strumenti per individuare le riviste più pertinenti per la </a:t>
            </a:r>
            <a:r>
              <a:rPr lang="it-IT" sz="2000" dirty="0" err="1"/>
              <a:t>submission</a:t>
            </a:r>
            <a:r>
              <a:rPr lang="it-IT" sz="2000" dirty="0"/>
              <a:t>.</a:t>
            </a:r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8347790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715</Words>
  <Application>Microsoft Office PowerPoint</Application>
  <PresentationFormat>Widescreen</PresentationFormat>
  <Paragraphs>77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di Office</vt:lpstr>
      <vt:lpstr>Unopertutto https://unopertutto.unige.net</vt:lpstr>
      <vt:lpstr>Risorse elettroniche</vt:lpstr>
      <vt:lpstr>Presentazione standard di PowerPoint</vt:lpstr>
      <vt:lpstr>Presentazione standard di PowerPoint</vt:lpstr>
      <vt:lpstr>Sistema Bibliotecario di Ateneo</vt:lpstr>
      <vt:lpstr>Presentazione standard di PowerPoint</vt:lpstr>
      <vt:lpstr>Presentazione standard di PowerPoint</vt:lpstr>
      <vt:lpstr>Biblioteca di Scuola https://biblioteche.unige.it/bssmf</vt:lpstr>
      <vt:lpstr>Presentazione standard di PowerPoint</vt:lpstr>
    </vt:vector>
  </TitlesOfParts>
  <Company>Università di Genova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SITI WEB BIBLIOTECARI</dc:title>
  <dc:creator>Michela Fierro</dc:creator>
  <cp:lastModifiedBy>Laura Testoni</cp:lastModifiedBy>
  <cp:revision>42</cp:revision>
  <dcterms:created xsi:type="dcterms:W3CDTF">2023-03-29T09:10:09Z</dcterms:created>
  <dcterms:modified xsi:type="dcterms:W3CDTF">2023-06-19T14:24:41Z</dcterms:modified>
</cp:coreProperties>
</file>